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  <p:sldMasterId id="2147483765" r:id="rId2"/>
  </p:sldMasterIdLst>
  <p:sldIdLst>
    <p:sldId id="256" r:id="rId3"/>
    <p:sldId id="257" r:id="rId4"/>
    <p:sldId id="258" r:id="rId5"/>
    <p:sldId id="279" r:id="rId6"/>
    <p:sldId id="262" r:id="rId7"/>
    <p:sldId id="261" r:id="rId8"/>
    <p:sldId id="260" r:id="rId9"/>
    <p:sldId id="264" r:id="rId10"/>
    <p:sldId id="265" r:id="rId11"/>
    <p:sldId id="27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  <p:sldId id="259" r:id="rId25"/>
    <p:sldId id="263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6433" autoAdjust="0"/>
  </p:normalViewPr>
  <p:slideViewPr>
    <p:cSldViewPr snapToGrid="0">
      <p:cViewPr varScale="1">
        <p:scale>
          <a:sx n="107" d="100"/>
          <a:sy n="107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649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7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12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16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7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0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7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41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46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4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4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130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14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333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86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56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792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9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0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6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5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none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340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9.png"/><Relationship Id="rId9" Type="http://schemas.openxmlformats.org/officeDocument/2006/relationships/image" Target="../media/image63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58.png"/><Relationship Id="rId7" Type="http://schemas.openxmlformats.org/officeDocument/2006/relationships/image" Target="../media/image510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0.png"/><Relationship Id="rId5" Type="http://schemas.openxmlformats.org/officeDocument/2006/relationships/image" Target="../media/image600.png"/><Relationship Id="rId10" Type="http://schemas.openxmlformats.org/officeDocument/2006/relationships/image" Target="../media/image640.png"/><Relationship Id="rId4" Type="http://schemas.openxmlformats.org/officeDocument/2006/relationships/image" Target="../media/image59.png"/><Relationship Id="rId9" Type="http://schemas.openxmlformats.org/officeDocument/2006/relationships/image" Target="../media/image6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94000"/>
                <a:lumOff val="6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629" y="1509583"/>
            <a:ext cx="7510377" cy="2262781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>
                <a:ln/>
                <a:solidFill>
                  <a:srgbClr val="0070C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Algorithms for Minimizing the Movements of Spreading Points in Linear </a:t>
            </a:r>
            <a:r>
              <a:rPr lang="en-US" b="1" dirty="0" smtClean="0">
                <a:ln/>
                <a:solidFill>
                  <a:srgbClr val="0070C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Domains</a:t>
            </a:r>
            <a:endParaRPr lang="en-US" b="1" dirty="0">
              <a:ln/>
              <a:solidFill>
                <a:srgbClr val="0070C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2768" y="4670286"/>
            <a:ext cx="4740120" cy="1126283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Shimin </a:t>
            </a:r>
            <a:r>
              <a:rPr lang="en-US" sz="3200" b="1" dirty="0" smtClean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Li</a:t>
            </a:r>
            <a:r>
              <a:rPr lang="en-US" sz="3200" dirty="0" smtClean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, Haitao Wang</a:t>
            </a:r>
          </a:p>
          <a:p>
            <a:pPr>
              <a:lnSpc>
                <a:spcPct val="150000"/>
              </a:lnSpc>
            </a:pPr>
            <a:r>
              <a:rPr lang="en-US" sz="3200" b="1" spc="5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Utah State University</a:t>
            </a:r>
            <a:endParaRPr lang="en-US" sz="3200" b="1" spc="5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innerShdw blurRad="114300">
                  <a:prstClr val="black"/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V="1">
            <a:off x="7905951" y="3237254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64831" y="3567098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439031" y="34858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54469" y="34929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50490" y="34929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46700" y="349295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05351" y="34858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32680" y="3478563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64831" y="5042153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64504" y="49680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82382" y="495952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60146" y="498090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2325" y="497587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73443" y="495952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805961" y="4966848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7" idx="3"/>
            <a:endCxn id="14" idx="7"/>
          </p:cNvCxnSpPr>
          <p:nvPr/>
        </p:nvCxnSpPr>
        <p:spPr>
          <a:xfrm flipH="1">
            <a:off x="4438891" y="3619523"/>
            <a:ext cx="629524" cy="137806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11" idx="0"/>
          </p:cNvCxnSpPr>
          <p:nvPr/>
        </p:nvCxnSpPr>
        <p:spPr>
          <a:xfrm>
            <a:off x="5513172" y="3634126"/>
            <a:ext cx="25473" cy="133388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  <a:endCxn id="12" idx="1"/>
          </p:cNvCxnSpPr>
          <p:nvPr/>
        </p:nvCxnSpPr>
        <p:spPr>
          <a:xfrm>
            <a:off x="7281035" y="3619523"/>
            <a:ext cx="423062" cy="1361719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5" idx="0"/>
          </p:cNvCxnSpPr>
          <p:nvPr/>
        </p:nvCxnSpPr>
        <p:spPr>
          <a:xfrm>
            <a:off x="6179492" y="3634126"/>
            <a:ext cx="46809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6" idx="0"/>
          </p:cNvCxnSpPr>
          <p:nvPr/>
        </p:nvCxnSpPr>
        <p:spPr>
          <a:xfrm>
            <a:off x="7959246" y="3605129"/>
            <a:ext cx="920856" cy="136171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3" idx="0"/>
          </p:cNvCxnSpPr>
          <p:nvPr/>
        </p:nvCxnSpPr>
        <p:spPr>
          <a:xfrm flipH="1">
            <a:off x="3234287" y="3641238"/>
            <a:ext cx="390344" cy="133966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538091" y="5124158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384537" y="5116292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756522" y="5108533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63018" y="5274306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018" y="5274306"/>
                <a:ext cx="30578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>
            <a:off x="4384538" y="5237556"/>
            <a:ext cx="115355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647583" y="5102799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647585" y="52375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538646" y="52375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94818" y="5274306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818" y="5274306"/>
                <a:ext cx="30578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103757" y="5274305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757" y="5274305"/>
                <a:ext cx="30578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>
            <a:off x="2504688" y="34858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005667" y="495996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7" idx="3"/>
            <a:endCxn id="49" idx="7"/>
          </p:cNvCxnSpPr>
          <p:nvPr/>
        </p:nvCxnSpPr>
        <p:spPr>
          <a:xfrm flipH="1">
            <a:off x="2132233" y="3612411"/>
            <a:ext cx="394170" cy="1369271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8880102" y="5108533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71165" y="52375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227337" y="5274305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337" y="5274305"/>
                <a:ext cx="305789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>
          <a:xfrm>
            <a:off x="9454556" y="348797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922648" y="49616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67" idx="4"/>
            <a:endCxn id="68" idx="0"/>
          </p:cNvCxnSpPr>
          <p:nvPr/>
        </p:nvCxnSpPr>
        <p:spPr>
          <a:xfrm>
            <a:off x="9528697" y="3636255"/>
            <a:ext cx="46809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 rot="16200000">
            <a:off x="6526140" y="3395072"/>
            <a:ext cx="212362" cy="4495566"/>
          </a:xfrm>
          <a:prstGeom prst="leftBrace">
            <a:avLst>
              <a:gd name="adj1" fmla="val 5406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469904" y="5816052"/>
                <a:ext cx="5045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904" y="5816052"/>
                <a:ext cx="50456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 flipV="1">
            <a:off x="5116244" y="3237845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5116247" y="3359109"/>
            <a:ext cx="2789704" cy="3253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966650" y="2925439"/>
                <a:ext cx="12354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650" y="2925439"/>
                <a:ext cx="123540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>
            <a:stCxn id="47" idx="4"/>
          </p:cNvCxnSpPr>
          <p:nvPr/>
        </p:nvCxnSpPr>
        <p:spPr>
          <a:xfrm>
            <a:off x="2578829" y="3634126"/>
            <a:ext cx="253760" cy="1354830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" idx="4"/>
          </p:cNvCxnSpPr>
          <p:nvPr/>
        </p:nvCxnSpPr>
        <p:spPr>
          <a:xfrm>
            <a:off x="3624631" y="3641238"/>
            <a:ext cx="363293" cy="1356354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" idx="4"/>
          </p:cNvCxnSpPr>
          <p:nvPr/>
        </p:nvCxnSpPr>
        <p:spPr>
          <a:xfrm>
            <a:off x="5513172" y="3634126"/>
            <a:ext cx="774756" cy="1363466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" idx="4"/>
          </p:cNvCxnSpPr>
          <p:nvPr/>
        </p:nvCxnSpPr>
        <p:spPr>
          <a:xfrm>
            <a:off x="6179492" y="3634126"/>
            <a:ext cx="1217373" cy="1363466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7" idx="4"/>
          </p:cNvCxnSpPr>
          <p:nvPr/>
        </p:nvCxnSpPr>
        <p:spPr>
          <a:xfrm>
            <a:off x="9528697" y="3636255"/>
            <a:ext cx="1215503" cy="1386518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" idx="4"/>
          </p:cNvCxnSpPr>
          <p:nvPr/>
        </p:nvCxnSpPr>
        <p:spPr>
          <a:xfrm>
            <a:off x="5120841" y="3641238"/>
            <a:ext cx="16106" cy="1371388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" idx="4"/>
          </p:cNvCxnSpPr>
          <p:nvPr/>
        </p:nvCxnSpPr>
        <p:spPr>
          <a:xfrm>
            <a:off x="7228610" y="3641238"/>
            <a:ext cx="1269026" cy="1317564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" idx="4"/>
          </p:cNvCxnSpPr>
          <p:nvPr/>
        </p:nvCxnSpPr>
        <p:spPr>
          <a:xfrm>
            <a:off x="7906821" y="3626844"/>
            <a:ext cx="1696016" cy="1369433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834735" y="2170363"/>
                <a:ext cx="6586995" cy="558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𝑙𝑒𝑓𝑡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𝑟𝑖𝑔h𝑡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𝐶𝑜𝑛𝑠𝑡𝑎𝑛𝑡</m:t>
                      </m:r>
                    </m:oMath>
                  </m:oMathPara>
                </a14:m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735" y="2170363"/>
                <a:ext cx="6586995" cy="5582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2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L 3.125E-6 0.00023 C 0.03268 -0.00186 0.01159 -0.00116 0.06315 -0.00116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2.08333E-6 0.00023 C 0.03268 -0.00185 0.01159 -0.00116 0.06315 -0.00116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-4.375E-6 0.00023 C 0.03269 -0.00185 0.01159 -0.00116 0.06316 -0.00116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4.375E-6 0.00023 C 0.03268 -0.00185 0.01158 -0.00115 0.06315 -0.00115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2.29167E-6 0.00023 C 0.03268 -0.00185 0.01159 -0.00116 0.06315 -0.00116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6 L 4.79167E-6 0.00024 C 0.03268 -0.00185 0.01158 -0.00115 0.06315 -0.00115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L 3.125E-6 0.00023 C 0.03268 -0.00186 0.01159 -0.00116 0.06315 -0.00116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7.40741E-7 L 4.58333E-6 0.00023 C 0.03268 -0.00185 0.01158 -0.00116 0.06315 -0.00116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2.08333E-6 0.00023 C 0.03268 -0.00185 0.01159 -0.00115 0.06315 -0.00115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1.875E-6 0.00023 C 0.03268 -0.00185 0.01159 -0.00115 0.06315 -0.00115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59259E-6 L -1.04167E-6 0.00023 C 0.03268 -0.00185 0.01159 -0.00116 0.06315 -0.00116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0.00023 C 0.03268 -0.00185 0.01159 -0.00116 0.06315 -0.00116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5E-6 0.00023 C 0.03269 -0.00185 0.01159 -0.00116 0.06316 -0.00116 " pathEditMode="relative" rAng="0" ptsTypes="AAA"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4.16667E-7 0.00023 C 0.03268 -0.00185 0.01159 -0.00116 0.06315 -0.00116 " pathEditMode="relative" rAng="0" ptsTypes="A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0.00023 C 0.03268 -0.00185 0.01159 -0.00115 0.06315 -0.00115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96296E-6 L -2.29167E-6 0.00023 C 0.03268 -0.00185 0.01159 -0.00115 0.06315 -0.00115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2.91667E-6 0.00023 C 0.03269 -0.00185 0.01159 -0.00116 0.06315 -0.00116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4.58333E-6 0.00023 C 0.03268 -0.00185 0.01158 -0.00115 0.06315 -0.00115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0.00023 C 0.03268 -0.00185 0.01159 -0.00116 0.06315 -0.00116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2.08333E-7 0.00023 C 0.03268 -0.00185 0.01159 -0.00115 0.06315 -0.00115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L -1.875E-6 0.00023 C 0.03268 -0.00185 0.01159 -0.00116 0.06315 -0.00116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81481E-6 L -4.16667E-7 0.00023 C 0.03268 -0.00186 0.01159 -0.00116 0.06315 -0.00116 " pathEditMode="relative" rAng="0" ptsTypes="AAA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-2.08333E-6 0.00023 C 0.03268 -0.00185 0.01159 -0.00116 0.06315 -0.00116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1" grpId="0"/>
      <p:bldP spid="44" grpId="0"/>
      <p:bldP spid="46" grpId="0"/>
      <p:bldP spid="49" grpId="0" animBg="1"/>
      <p:bldP spid="60" grpId="0"/>
      <p:bldP spid="68" grpId="0" animBg="1"/>
      <p:bldP spid="37" grpId="0" animBg="1"/>
      <p:bldP spid="70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Description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38835" y="3529044"/>
                <a:ext cx="4279890" cy="15721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max</m:t>
                                      </m:r>
                                    </m:e>
                                    <m:lim/>
                                  </m:limLow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Sup>
                                        <m:sSubSup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  <m:sup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𝛿</m:t>
                                      </m:r>
                                    </m:e>
                                  </m:d>
                                </m:e>
                              </m:func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max</m:t>
                                      </m:r>
                                    </m:e>
                                    <m:lim/>
                                  </m:limLow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835" y="3529044"/>
                <a:ext cx="4279890" cy="15721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1024128" y="2477493"/>
            <a:ext cx="297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Initial Case: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908856" y="2257685"/>
                <a:ext cx="1641860" cy="1098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856" y="2257685"/>
                <a:ext cx="1641860" cy="10985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8196249" y="3941810"/>
            <a:ext cx="77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131076" y="3972588"/>
                <a:ext cx="17985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076" y="3972588"/>
                <a:ext cx="179850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2557756" y="3972588"/>
            <a:ext cx="1203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Then: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76338" y="5518004"/>
            <a:ext cx="1859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At last: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908856" y="5274059"/>
                <a:ext cx="2454198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856" y="5274059"/>
                <a:ext cx="2454198" cy="10111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8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/>
          <p:nvPr/>
        </p:nvCxnSpPr>
        <p:spPr>
          <a:xfrm>
            <a:off x="3126207" y="2558061"/>
            <a:ext cx="0" cy="1329927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 smtClean="0"/>
              <a:t>Description (Cont.)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64831" y="2472483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4831" y="3947538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88043" y="5448373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590715" y="239429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688188" y="239429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952031" y="239727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988309" y="239306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7206202" y="239306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706379" y="239306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590715" y="387250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688188" y="387250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1482" y="386627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888955" y="387127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8986428" y="38594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083901" y="387339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57" idx="4"/>
            <a:endCxn id="93" idx="0"/>
          </p:cNvCxnSpPr>
          <p:nvPr/>
        </p:nvCxnSpPr>
        <p:spPr>
          <a:xfrm>
            <a:off x="4664856" y="2542579"/>
            <a:ext cx="0" cy="1329927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8" idx="4"/>
            <a:endCxn id="94" idx="0"/>
          </p:cNvCxnSpPr>
          <p:nvPr/>
        </p:nvCxnSpPr>
        <p:spPr>
          <a:xfrm>
            <a:off x="5026172" y="2545556"/>
            <a:ext cx="736157" cy="1326950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5" idx="5"/>
            <a:endCxn id="95" idx="1"/>
          </p:cNvCxnSpPr>
          <p:nvPr/>
        </p:nvCxnSpPr>
        <p:spPr>
          <a:xfrm>
            <a:off x="5814754" y="2520864"/>
            <a:ext cx="998443" cy="1367124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1" idx="4"/>
            <a:endCxn id="96" idx="0"/>
          </p:cNvCxnSpPr>
          <p:nvPr/>
        </p:nvCxnSpPr>
        <p:spPr>
          <a:xfrm>
            <a:off x="7062450" y="2541347"/>
            <a:ext cx="900646" cy="132992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2" idx="4"/>
            <a:endCxn id="98" idx="0"/>
          </p:cNvCxnSpPr>
          <p:nvPr/>
        </p:nvCxnSpPr>
        <p:spPr>
          <a:xfrm>
            <a:off x="9780520" y="2541348"/>
            <a:ext cx="377522" cy="1332049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700600" y="536927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798073" y="536927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901367" y="536304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98840" y="536804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8090492" y="535621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9193786" y="537016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>
            <a:stCxn id="97" idx="4"/>
            <a:endCxn id="103" idx="0"/>
          </p:cNvCxnSpPr>
          <p:nvPr/>
        </p:nvCxnSpPr>
        <p:spPr>
          <a:xfrm flipH="1">
            <a:off x="8164633" y="4007726"/>
            <a:ext cx="895936" cy="134848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3774741" y="4021678"/>
            <a:ext cx="890115" cy="1347597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4" idx="4"/>
            <a:endCxn id="100" idx="0"/>
          </p:cNvCxnSpPr>
          <p:nvPr/>
        </p:nvCxnSpPr>
        <p:spPr>
          <a:xfrm flipH="1">
            <a:off x="4872214" y="4020787"/>
            <a:ext cx="890115" cy="134848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4"/>
            <a:endCxn id="101" idx="0"/>
          </p:cNvCxnSpPr>
          <p:nvPr/>
        </p:nvCxnSpPr>
        <p:spPr>
          <a:xfrm flipH="1">
            <a:off x="5975508" y="4014554"/>
            <a:ext cx="890115" cy="134848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6" idx="4"/>
            <a:endCxn id="102" idx="0"/>
          </p:cNvCxnSpPr>
          <p:nvPr/>
        </p:nvCxnSpPr>
        <p:spPr>
          <a:xfrm flipH="1">
            <a:off x="7072981" y="4019556"/>
            <a:ext cx="890115" cy="134848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8" idx="4"/>
            <a:endCxn id="104" idx="0"/>
          </p:cNvCxnSpPr>
          <p:nvPr/>
        </p:nvCxnSpPr>
        <p:spPr>
          <a:xfrm flipH="1">
            <a:off x="9267927" y="4021678"/>
            <a:ext cx="890115" cy="134848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321585" y="2506742"/>
            <a:ext cx="1675375" cy="136152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338034" y="2519659"/>
            <a:ext cx="1675375" cy="1361528"/>
          </a:xfrm>
          <a:prstGeom prst="straightConnector1">
            <a:avLst/>
          </a:prstGeom>
          <a:ln w="28575">
            <a:solidFill>
              <a:srgbClr val="FFC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765655" y="4007726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654139" y="4010308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09939" y="4168321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939" y="4168321"/>
                <a:ext cx="19659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H="1">
            <a:off x="4654141" y="4131571"/>
            <a:ext cx="110818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868949" y="4007726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213233" y="4168321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233" y="4168321"/>
                <a:ext cx="19659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>
            <a:off x="5757435" y="4131571"/>
            <a:ext cx="110818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968894" y="4007726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313178" y="4168321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178" y="4168321"/>
                <a:ext cx="19659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H="1">
            <a:off x="6857380" y="4131571"/>
            <a:ext cx="110818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63895" y="4007726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408179" y="4168321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179" y="4168321"/>
                <a:ext cx="19659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>
            <a:off x="7952381" y="4131571"/>
            <a:ext cx="110818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0161368" y="4007726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505652" y="4168321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652" y="4168321"/>
                <a:ext cx="19659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/>
          <p:cNvCxnSpPr/>
          <p:nvPr/>
        </p:nvCxnSpPr>
        <p:spPr>
          <a:xfrm flipH="1">
            <a:off x="9049854" y="4131571"/>
            <a:ext cx="110818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3052067" y="239865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052067" y="385939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161951" y="537016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2236092" y="4008617"/>
            <a:ext cx="890115" cy="1347597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725293" y="3965557"/>
                <a:ext cx="1965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293" y="3965557"/>
                <a:ext cx="196592" cy="430887"/>
              </a:xfrm>
              <a:prstGeom prst="rect">
                <a:avLst/>
              </a:prstGeom>
              <a:blipFill rotWithShape="0">
                <a:blip r:embed="rId7"/>
                <a:stretch>
                  <a:fillRect r="-18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45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5" grpId="0" animBg="1"/>
      <p:bldP spid="78" grpId="0" animBg="1"/>
      <p:bldP spid="81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41" grpId="0"/>
      <p:bldP spid="47" grpId="0"/>
      <p:bldP spid="50" grpId="0"/>
      <p:bldP spid="53" grpId="0"/>
      <p:bldP spid="58" grpId="0"/>
      <p:bldP spid="60" grpId="0" animBg="1"/>
      <p:bldP spid="61" grpId="0" animBg="1"/>
      <p:bldP spid="62" grpId="0" animBg="1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 smtClean="0"/>
              <a:t>Description (Cont.)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06541" y="3288270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8" idx="4"/>
            <a:endCxn id="61" idx="0"/>
          </p:cNvCxnSpPr>
          <p:nvPr/>
        </p:nvCxnSpPr>
        <p:spPr>
          <a:xfrm flipH="1">
            <a:off x="3593239" y="3363490"/>
            <a:ext cx="911119" cy="951432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9" idx="4"/>
            <a:endCxn id="67" idx="7"/>
          </p:cNvCxnSpPr>
          <p:nvPr/>
        </p:nvCxnSpPr>
        <p:spPr>
          <a:xfrm flipH="1">
            <a:off x="2107015" y="3367847"/>
            <a:ext cx="858695" cy="969680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430217" y="321520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27690" y="321520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791533" y="321818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27811" y="321397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45704" y="321397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545881" y="321397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891569" y="321956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1306541" y="4394020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519098" y="431492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16571" y="431492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19865" y="430868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817338" y="431369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8990" y="430186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9012284" y="431581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980449" y="431581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47" idx="4"/>
            <a:endCxn id="65" idx="0"/>
          </p:cNvCxnSpPr>
          <p:nvPr/>
        </p:nvCxnSpPr>
        <p:spPr>
          <a:xfrm>
            <a:off x="7119845" y="3362258"/>
            <a:ext cx="863286" cy="939603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5" idx="4"/>
            <a:endCxn id="62" idx="0"/>
          </p:cNvCxnSpPr>
          <p:nvPr/>
        </p:nvCxnSpPr>
        <p:spPr>
          <a:xfrm flipH="1">
            <a:off x="4690712" y="3366467"/>
            <a:ext cx="174962" cy="948455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4" idx="4"/>
            <a:endCxn id="63" idx="0"/>
          </p:cNvCxnSpPr>
          <p:nvPr/>
        </p:nvCxnSpPr>
        <p:spPr>
          <a:xfrm>
            <a:off x="5601831" y="3363490"/>
            <a:ext cx="192175" cy="945199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4"/>
            <a:endCxn id="64" idx="0"/>
          </p:cNvCxnSpPr>
          <p:nvPr/>
        </p:nvCxnSpPr>
        <p:spPr>
          <a:xfrm flipH="1">
            <a:off x="6891479" y="3362258"/>
            <a:ext cx="10473" cy="951433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8" idx="4"/>
            <a:endCxn id="66" idx="0"/>
          </p:cNvCxnSpPr>
          <p:nvPr/>
        </p:nvCxnSpPr>
        <p:spPr>
          <a:xfrm flipH="1">
            <a:off x="9086425" y="3362259"/>
            <a:ext cx="533597" cy="953554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246456" y="5140947"/>
                <a:ext cx="340159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smtClean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 </m:t>
                    </m:r>
                  </m:oMath>
                </a14:m>
                <a:endParaRPr lang="en-US" sz="44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56" y="5140947"/>
                <a:ext cx="3401594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7348" b="-17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77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Version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37807" y="2755714"/>
            <a:ext cx="5395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difficulty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How to find a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cut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point 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on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the cycle</a:t>
            </a:r>
          </a:p>
        </p:txBody>
      </p:sp>
      <p:sp>
        <p:nvSpPr>
          <p:cNvPr id="7" name="Oval 6"/>
          <p:cNvSpPr/>
          <p:nvPr/>
        </p:nvSpPr>
        <p:spPr>
          <a:xfrm>
            <a:off x="6344331" y="2110956"/>
            <a:ext cx="3889253" cy="38892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31070" y="211095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397187" y="204888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125020" y="367921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44330" y="35309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75553" y="579331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121637" y="436560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70190" y="414223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009982" y="592606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8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4" name="Line Callout 1 (Accent Bar) 3"/>
          <p:cNvSpPr/>
          <p:nvPr/>
        </p:nvSpPr>
        <p:spPr>
          <a:xfrm>
            <a:off x="1040528" y="1984722"/>
            <a:ext cx="1341646" cy="548023"/>
          </a:xfrm>
          <a:prstGeom prst="accentCallout1">
            <a:avLst>
              <a:gd name="adj1" fmla="val 48230"/>
              <a:gd name="adj2" fmla="val 104118"/>
              <a:gd name="adj3" fmla="val 102592"/>
              <a:gd name="adj4" fmla="val 12759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 point</a:t>
            </a:r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Line Callout 1 (Accent Bar) 54"/>
          <p:cNvSpPr/>
          <p:nvPr/>
        </p:nvSpPr>
        <p:spPr>
          <a:xfrm>
            <a:off x="4945171" y="5695882"/>
            <a:ext cx="1631207" cy="548023"/>
          </a:xfrm>
          <a:prstGeom prst="accentCallout1">
            <a:avLst>
              <a:gd name="adj1" fmla="val 48230"/>
              <a:gd name="adj2" fmla="val 104118"/>
              <a:gd name="adj3" fmla="val -182882"/>
              <a:gd name="adj4" fmla="val 11444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last point not moved</a:t>
            </a:r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404352" y="2521968"/>
            <a:ext cx="3889253" cy="38892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691091" y="2521968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457208" y="245989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85041" y="409022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404351" y="394194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935574" y="620432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81658" y="477661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30211" y="455324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70003" y="633708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815230" y="2521968"/>
            <a:ext cx="3889253" cy="38892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101969" y="2521968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9583877" y="267143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595919" y="4090228"/>
            <a:ext cx="148281" cy="148281"/>
          </a:xfrm>
          <a:prstGeom prst="ellips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152980" y="320830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9161725" y="626293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279498" y="549330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741089" y="4553246"/>
            <a:ext cx="148281" cy="148281"/>
          </a:xfrm>
          <a:prstGeom prst="ellips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676546" y="60560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3239464">
            <a:off x="7493096" y="2196129"/>
            <a:ext cx="197708" cy="1197768"/>
          </a:xfrm>
          <a:prstGeom prst="leftBrace">
            <a:avLst>
              <a:gd name="adj1" fmla="val 50086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65082" y="2258733"/>
                <a:ext cx="8595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082" y="2258733"/>
                <a:ext cx="85953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 rot="20254460">
            <a:off x="2147487" y="2290775"/>
            <a:ext cx="1895475" cy="1467615"/>
          </a:xfrm>
          <a:prstGeom prst="arc">
            <a:avLst>
              <a:gd name="adj1" fmla="val 16200000"/>
              <a:gd name="adj2" fmla="val 19548385"/>
            </a:avLst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1 (Accent Bar) 25"/>
          <p:cNvSpPr/>
          <p:nvPr/>
        </p:nvSpPr>
        <p:spPr>
          <a:xfrm>
            <a:off x="10888781" y="2785497"/>
            <a:ext cx="956271" cy="748405"/>
          </a:xfrm>
          <a:prstGeom prst="accentCallout1">
            <a:avLst>
              <a:gd name="adj1" fmla="val 51323"/>
              <a:gd name="adj2" fmla="val -5286"/>
              <a:gd name="adj3" fmla="val 175237"/>
              <a:gd name="adj4" fmla="val -2079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idn’t 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1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D1E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" grpId="0" animBg="1"/>
      <p:bldP spid="9" grpId="0"/>
      <p:bldP spid="17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6867416" y="2173680"/>
            <a:ext cx="3889253" cy="38892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411330" y="2135580"/>
            <a:ext cx="148281" cy="148281"/>
          </a:xfrm>
          <a:prstGeom prst="ellipse">
            <a:avLst/>
          </a:prstGeom>
          <a:solidFill>
            <a:srgbClr val="0070C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902763" y="2494601"/>
            <a:ext cx="148281" cy="148281"/>
          </a:xfrm>
          <a:prstGeom prst="ellipse">
            <a:avLst/>
          </a:prstGeom>
          <a:solidFill>
            <a:srgbClr val="0070C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648105" y="3741940"/>
            <a:ext cx="148281" cy="148281"/>
          </a:xfrm>
          <a:prstGeom prst="ellips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205166" y="286001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9213911" y="591465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0331684" y="514502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93275" y="4204958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728732" y="57077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418805" y="2173681"/>
            <a:ext cx="3889253" cy="38892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05544" y="217368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187452" y="232315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199494" y="3741941"/>
            <a:ext cx="148281" cy="148281"/>
          </a:xfrm>
          <a:prstGeom prst="ellips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756555" y="286001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765300" y="591465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83073" y="514502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344664" y="420495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280121" y="57077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19667837">
            <a:off x="6997960" y="4331622"/>
            <a:ext cx="215669" cy="1775077"/>
          </a:xfrm>
          <a:prstGeom prst="leftBrace">
            <a:avLst>
              <a:gd name="adj1" fmla="val 50086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6307887" y="5128792"/>
                <a:ext cx="8595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887" y="5128792"/>
                <a:ext cx="85953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327138" y="5876053"/>
                <a:ext cx="340159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smtClean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Time: </a:t>
                </a:r>
                <a14:m>
                  <m:oMath xmlns:m="http://schemas.openxmlformats.org/officeDocument/2006/math"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  <m:r>
                      <a:rPr lang="en-US" sz="4400" b="1" i="1" dirty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 </m:t>
                    </m:r>
                  </m:oMath>
                </a14:m>
                <a:endParaRPr lang="en-US" sz="44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138" y="5876053"/>
                <a:ext cx="3401594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7348" b="-17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</a:t>
            </a:r>
            <a:r>
              <a:rPr lang="en-US" sz="3200" cap="none" dirty="0" smtClean="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 we start from the last point which did not move, our algorithm can solve the cycle version successfully</a:t>
            </a:r>
            <a:endParaRPr lang="en-US" sz="3200" cap="none" dirty="0">
              <a:solidFill>
                <a:schemeClr val="tx1"/>
              </a:solidFill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21" grpId="0" animBg="1"/>
      <p:bldP spid="2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/>
              <a:t>The Facility-location Movement Problem</a:t>
            </a:r>
            <a:endParaRPr lang="en-US" sz="3600" cap="none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52268" y="2710335"/>
            <a:ext cx="95311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547914" y="263619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71702" y="2636193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1810" y="263619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00339" y="263619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67327" y="2636193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53477" y="2636193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38630" y="263619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27539" y="26321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5783" y="263214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14714" y="262809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29149" y="3424868"/>
                <a:ext cx="8898924" cy="586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400" b="1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servers</a:t>
                </a:r>
                <a:r>
                  <a:rPr lang="en-US" sz="2400" b="1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 </a:t>
                </a:r>
                <a:r>
                  <a:rPr lang="en-US" sz="2400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 clients </a:t>
                </a:r>
                <a:r>
                  <a:rPr lang="en-US" sz="2400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on a </a:t>
                </a:r>
                <a:r>
                  <a:rPr lang="en-US" sz="2400" b="1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sz="2400" b="1" dirty="0" smtClean="0">
                    <a:latin typeface="Consolas" panose="020B0609020204030204" pitchFamily="49" charset="0"/>
                    <a:ea typeface="Verdana" panose="020B0604030504040204" pitchFamily="34" charset="0"/>
                    <a:cs typeface="Consolas" panose="020B0609020204030204" pitchFamily="49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149" y="3424868"/>
                <a:ext cx="8898924" cy="586507"/>
              </a:xfrm>
              <a:prstGeom prst="rect">
                <a:avLst/>
              </a:prstGeom>
              <a:blipFill rotWithShape="0">
                <a:blip r:embed="rId2"/>
                <a:stretch>
                  <a:fillRect l="-959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529148" y="4142030"/>
            <a:ext cx="896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Move these servers and clients to make </a:t>
            </a:r>
            <a:r>
              <a:rPr lang="en-US" sz="2400" b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each client co-locate with a </a:t>
            </a:r>
            <a:r>
              <a:rPr lang="en-US" sz="2400" b="1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server</a:t>
            </a:r>
            <a:endParaRPr lang="en-US" sz="2400" b="1" dirty="0"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9148" y="5342359"/>
            <a:ext cx="8898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Minimize</a:t>
            </a:r>
            <a:r>
              <a:rPr lang="en-US" sz="24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the </a:t>
            </a:r>
            <a:r>
              <a:rPr lang="en-US" sz="2400" b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maximum moving distance </a:t>
            </a:r>
            <a:r>
              <a:rPr lang="en-US" sz="24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of servers and clients</a:t>
            </a:r>
          </a:p>
        </p:txBody>
      </p:sp>
    </p:spTree>
    <p:extLst>
      <p:ext uri="{BB962C8B-B14F-4D97-AF65-F5344CB8AC3E}">
        <p14:creationId xmlns:p14="http://schemas.microsoft.com/office/powerpoint/2010/main" val="313500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-0.04063 1.11111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111E-6 L -0.02695 1.11111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6979 1.11111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L -0.06953 1.11111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7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7656 1.11111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-0.08164 1.11111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9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0.07553 1.11111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44444E-6 L 0.03542 0.000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48148E-6 L 0.0763 0.000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  <p:bldP spid="25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Previous Work And Our Results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65483" y="2594854"/>
            <a:ext cx="71700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Dumitrescu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Jiang (2011) solved the problem by 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dynamic programming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65483" y="3842712"/>
                <a:ext cx="4704775" cy="578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𝒏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func>
                          <m:func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>
                                <a:latin typeface="Cambria Math"/>
                              </a:rPr>
                              <m:t>𝐥𝐨𝐠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𝒌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time</a:t>
                </a:r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483" y="3842712"/>
                <a:ext cx="4704775" cy="578685"/>
              </a:xfrm>
              <a:prstGeom prst="rect">
                <a:avLst/>
              </a:prstGeom>
              <a:blipFill rotWithShape="0">
                <a:blip r:embed="rId2"/>
                <a:stretch>
                  <a:fillRect t="-5263" r="-1425" b="-2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4500" y="4862345"/>
                <a:ext cx="264559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+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𝒌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 </m:t>
                    </m:r>
                  </m:oMath>
                </a14:m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time</a:t>
                </a:r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500" y="4862345"/>
                <a:ext cx="2645594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23413" y="2583520"/>
            <a:ext cx="2642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Previous work: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3550" y="4795879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/>
              <a:t>Reducing The Problem To An Interval Coverage Problem</a:t>
            </a:r>
            <a:endParaRPr lang="en-US" sz="3600" cap="none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12929" y="2687611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>
            <a:off x="4651065" y="2684314"/>
            <a:ext cx="1776923" cy="32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12700" dir="5400000" algn="ctr" rotWithShape="0">
              <a:srgbClr val="000000">
                <a:alpha val="50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27988" y="261346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06444" y="260942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5375" y="260537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249164" y="3213579"/>
                <a:ext cx="340035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intervals</a:t>
                </a:r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164" y="3213579"/>
                <a:ext cx="3400351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3763" r="-1434" b="-13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649986" y="5511574"/>
            <a:ext cx="754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Minimize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the length of the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longest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3943" y="4045493"/>
            <a:ext cx="11705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s.t.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49986" y="4224947"/>
            <a:ext cx="5485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Each interval covers one server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2196063" y="2687791"/>
            <a:ext cx="1776923" cy="32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12700" dir="5400000" algn="ctr" rotWithShape="0">
              <a:srgbClr val="000000">
                <a:alpha val="50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508575" y="261347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32363" y="261346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62471" y="261346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61000" y="261346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8135715" y="2684314"/>
            <a:ext cx="1776923" cy="32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12700" dir="5400000" algn="ctr" rotWithShape="0">
              <a:srgbClr val="000000">
                <a:alpha val="50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914138" y="261346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99291" y="261346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88200" y="260942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322387" y="2605372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49987" y="4776168"/>
            <a:ext cx="8309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Each client is covered by at least one interval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32835" y="5573129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Object: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255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35" grpId="0"/>
      <p:bldP spid="47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5394336" y="963064"/>
            <a:ext cx="4371625" cy="56777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Line version</a:t>
            </a:r>
            <a:endParaRPr lang="en-US" sz="4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3999" y="4523051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76764" y="44427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68083" y="44427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46820" y="444179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07909" y="444276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555221" y="44427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88180" y="444276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864098" y="1972431"/>
                <a:ext cx="7369549" cy="575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points on a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and a distance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</m:oMath>
                </a14:m>
                <a:endParaRPr lang="en-US" sz="2400" b="1" dirty="0" smtClean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098" y="1972431"/>
                <a:ext cx="7369549" cy="575350"/>
              </a:xfrm>
              <a:prstGeom prst="rect">
                <a:avLst/>
              </a:prstGeom>
              <a:blipFill rotWithShape="0">
                <a:blip r:embed="rId2"/>
                <a:stretch>
                  <a:fillRect l="-1158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523999" y="5915481"/>
            <a:ext cx="9531178" cy="436071"/>
            <a:chOff x="1523999" y="5915481"/>
            <a:chExt cx="9531178" cy="43607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523999" y="5998106"/>
              <a:ext cx="9531178" cy="0"/>
            </a:xfrm>
            <a:prstGeom prst="lin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5883879" y="5915483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781803" y="5921660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246820" y="5930519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981836" y="5916920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679725" y="5915482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8577648" y="5915481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411317" y="6040646"/>
                  <a:ext cx="1965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317" y="6040646"/>
                  <a:ext cx="196592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8125" r="-21875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314305" y="6041364"/>
                  <a:ext cx="1965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4305" y="6041364"/>
                  <a:ext cx="196592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8125" r="-21875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7208572" y="6019253"/>
                  <a:ext cx="1965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8572" y="6019253"/>
                  <a:ext cx="196592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8125" r="-2187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8102567" y="6019252"/>
                  <a:ext cx="1965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2567" y="6019252"/>
                  <a:ext cx="196592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8125" r="-2187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989201" y="6074553"/>
                  <a:ext cx="43383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9201" y="6074553"/>
                  <a:ext cx="433837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8333" r="-8333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Striped Right Arrow 37"/>
          <p:cNvSpPr/>
          <p:nvPr/>
        </p:nvSpPr>
        <p:spPr>
          <a:xfrm rot="5400000">
            <a:off x="5665575" y="4980533"/>
            <a:ext cx="733168" cy="5012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64099" y="2522473"/>
                <a:ext cx="8400489" cy="927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Move the points along </a:t>
                </a:r>
                <a14:m>
                  <m:oMath xmlns:m="http://schemas.openxmlformats.org/officeDocument/2006/math">
                    <m:r>
                      <a:rPr lang="en-US" sz="2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𝑳</m:t>
                    </m:r>
                    <m:r>
                      <a:rPr lang="en-US" sz="2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𝒎𝒊𝒏</m:t>
                            </m:r>
                          </m:e>
                          <m:lim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1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sz="2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</m:oMath>
                </a14:m>
                <a:endParaRPr lang="en-US" sz="24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099" y="2522473"/>
                <a:ext cx="8400489" cy="927370"/>
              </a:xfrm>
              <a:prstGeom prst="rect">
                <a:avLst/>
              </a:prstGeom>
              <a:blipFill rotWithShape="0">
                <a:blip r:embed="rId9"/>
                <a:stretch>
                  <a:fillRect l="-1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864098" y="3499726"/>
            <a:ext cx="9411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Minimize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moving distance of points</a:t>
            </a:r>
          </a:p>
        </p:txBody>
      </p:sp>
    </p:spTree>
    <p:extLst>
      <p:ext uri="{BB962C8B-B14F-4D97-AF65-F5344CB8AC3E}">
        <p14:creationId xmlns:p14="http://schemas.microsoft.com/office/powerpoint/2010/main" val="33605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19" grpId="0" animBg="1"/>
      <p:bldP spid="20" grpId="0" animBg="1"/>
      <p:bldP spid="21" grpId="0" animBg="1"/>
      <p:bldP spid="52" grpId="0"/>
      <p:bldP spid="38" grpId="0" animBg="1"/>
      <p:bldP spid="5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Dynamic Programming Approach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4128" y="3959043"/>
                <a:ext cx="101011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Subproblem: For each client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𝑞</m:t>
                    </m:r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, covers all points to the left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𝑞</m:t>
                    </m:r>
                  </m:oMath>
                </a14:m>
                <a:endParaRPr lang="en-US" sz="200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nsolas" panose="020B0609020204030204" pitchFamily="49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: The length of the longest interval in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𝑂𝑃𝑇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for the </a:t>
                </a:r>
                <a:r>
                  <a:rPr lang="en-US" sz="20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subproblem</a:t>
                </a:r>
                <a:endParaRPr lang="en-US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3959043"/>
                <a:ext cx="10101103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604" b="-4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1223349" y="2796601"/>
            <a:ext cx="9901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816115" y="272245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94571" y="271841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63502" y="271436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 rot="5400000">
            <a:off x="7117231" y="1834504"/>
            <a:ext cx="223552" cy="1465797"/>
          </a:xfrm>
          <a:prstGeom prst="leftBrace">
            <a:avLst>
              <a:gd name="adj1" fmla="val 3167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896702" y="272246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20490" y="272245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50598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249127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302265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87418" y="27224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876327" y="27184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10514" y="2714362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0337596" y="27208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834610" y="272081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7071651" y="2091776"/>
                <a:ext cx="290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651" y="2091776"/>
                <a:ext cx="29081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4583" r="-47917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9183939" y="2951074"/>
                <a:ext cx="4440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939" y="2951074"/>
                <a:ext cx="44403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Oval 99"/>
          <p:cNvSpPr/>
          <p:nvPr/>
        </p:nvSpPr>
        <p:spPr>
          <a:xfrm>
            <a:off x="6450389" y="27133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589821" y="3410915"/>
            <a:ext cx="429571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483766" y="3410915"/>
            <a:ext cx="285368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5682360" y="2940882"/>
                <a:ext cx="5304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60" y="2940882"/>
                <a:ext cx="530402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Rectangle 122"/>
              <p:cNvSpPr/>
              <p:nvPr/>
            </p:nvSpPr>
            <p:spPr>
              <a:xfrm>
                <a:off x="6323570" y="2957204"/>
                <a:ext cx="4449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570" y="2957204"/>
                <a:ext cx="44493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Rectangle 125"/>
              <p:cNvSpPr/>
              <p:nvPr/>
            </p:nvSpPr>
            <p:spPr>
              <a:xfrm>
                <a:off x="2824029" y="5348581"/>
                <a:ext cx="6285631" cy="934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𝑝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∈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𝑄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max</m:t>
                                      </m:r>
                                    </m:e>
                                    <m:lim/>
                                  </m:limLow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𝛼</m:t>
                                      </m:r>
                                      <m:d>
                                        <m:d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  <m:t>𝑙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,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𝑞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029" y="5348581"/>
                <a:ext cx="6285631" cy="9348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Rectangle 126"/>
              <p:cNvSpPr/>
              <p:nvPr/>
            </p:nvSpPr>
            <p:spPr>
              <a:xfrm>
                <a:off x="7337032" y="2971865"/>
                <a:ext cx="1176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,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032" y="2971865"/>
                <a:ext cx="1176283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15719" y="2187851"/>
                <a:ext cx="8931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719" y="2187851"/>
                <a:ext cx="893129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5513660" y="2196257"/>
                <a:ext cx="9794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660" y="2196257"/>
                <a:ext cx="979499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4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 animBg="1"/>
      <p:bldP spid="54" grpId="0" animBg="1"/>
      <p:bldP spid="72" grpId="0" animBg="1"/>
      <p:bldP spid="96" grpId="0"/>
      <p:bldP spid="98" grpId="0"/>
      <p:bldP spid="119" grpId="0"/>
      <p:bldP spid="123" grpId="0"/>
      <p:bldP spid="126" grpId="0"/>
      <p:bldP spid="127" grpId="0"/>
      <p:bldP spid="4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>
          <a:xfrm>
            <a:off x="6102735" y="5941388"/>
            <a:ext cx="393301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056120" y="6147128"/>
            <a:ext cx="2991973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604623" y="6352868"/>
            <a:ext cx="244347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Our Improvement</a:t>
            </a:r>
            <a:endParaRPr lang="en-US" cap="none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42318" y="5330027"/>
            <a:ext cx="9901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435084" y="5255885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13540" y="525183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2471" y="524778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6736200" y="4367930"/>
            <a:ext cx="223552" cy="1465797"/>
          </a:xfrm>
          <a:prstGeom prst="leftBrace">
            <a:avLst>
              <a:gd name="adj1" fmla="val 3167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5671" y="525588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9459" y="5255885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69567" y="525588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68096" y="525588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921234" y="525588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06387" y="525588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95296" y="525183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29483" y="5247788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56565" y="525423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53579" y="525423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11608" y="4588480"/>
                <a:ext cx="4870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608" y="4588480"/>
                <a:ext cx="487056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825737" y="5482073"/>
                <a:ext cx="4440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737" y="5482073"/>
                <a:ext cx="444032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6069358" y="524676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08790" y="5944341"/>
            <a:ext cx="429571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02735" y="5944341"/>
            <a:ext cx="285368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221133" y="6150081"/>
            <a:ext cx="489394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47615" y="6150081"/>
            <a:ext cx="192114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221133" y="6355821"/>
            <a:ext cx="5826482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04623" y="6355821"/>
            <a:ext cx="136414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860811" y="4069080"/>
            <a:ext cx="3987789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137660" y="1924812"/>
            <a:ext cx="0" cy="246430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602480" y="2255520"/>
            <a:ext cx="2849880" cy="1584960"/>
          </a:xfrm>
          <a:custGeom>
            <a:avLst/>
            <a:gdLst>
              <a:gd name="connsiteX0" fmla="*/ 0 w 2849880"/>
              <a:gd name="connsiteY0" fmla="*/ 1584960 h 1584960"/>
              <a:gd name="connsiteX1" fmla="*/ 899160 w 2849880"/>
              <a:gd name="connsiteY1" fmla="*/ 1379220 h 1584960"/>
              <a:gd name="connsiteX2" fmla="*/ 1584960 w 2849880"/>
              <a:gd name="connsiteY2" fmla="*/ 1112520 h 1584960"/>
              <a:gd name="connsiteX3" fmla="*/ 2072640 w 2849880"/>
              <a:gd name="connsiteY3" fmla="*/ 784860 h 1584960"/>
              <a:gd name="connsiteX4" fmla="*/ 2636520 w 2849880"/>
              <a:gd name="connsiteY4" fmla="*/ 175260 h 1584960"/>
              <a:gd name="connsiteX5" fmla="*/ 2849880 w 2849880"/>
              <a:gd name="connsiteY5" fmla="*/ 0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9880" h="1584960">
                <a:moveTo>
                  <a:pt x="0" y="1584960"/>
                </a:moveTo>
                <a:cubicBezTo>
                  <a:pt x="317500" y="1521460"/>
                  <a:pt x="635000" y="1457960"/>
                  <a:pt x="899160" y="1379220"/>
                </a:cubicBezTo>
                <a:cubicBezTo>
                  <a:pt x="1163320" y="1300480"/>
                  <a:pt x="1389380" y="1211580"/>
                  <a:pt x="1584960" y="1112520"/>
                </a:cubicBezTo>
                <a:cubicBezTo>
                  <a:pt x="1780540" y="1013460"/>
                  <a:pt x="1897380" y="941070"/>
                  <a:pt x="2072640" y="784860"/>
                </a:cubicBezTo>
                <a:cubicBezTo>
                  <a:pt x="2247900" y="628650"/>
                  <a:pt x="2506980" y="306070"/>
                  <a:pt x="2636520" y="175260"/>
                </a:cubicBezTo>
                <a:cubicBezTo>
                  <a:pt x="2766060" y="44450"/>
                  <a:pt x="2813050" y="30480"/>
                  <a:pt x="2849880" y="0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63371" y="2656811"/>
            <a:ext cx="2582667" cy="1150620"/>
          </a:xfrm>
          <a:custGeom>
            <a:avLst/>
            <a:gdLst>
              <a:gd name="connsiteX0" fmla="*/ 0 w 1866900"/>
              <a:gd name="connsiteY0" fmla="*/ 0 h 1150620"/>
              <a:gd name="connsiteX1" fmla="*/ 327660 w 1866900"/>
              <a:gd name="connsiteY1" fmla="*/ 350520 h 1150620"/>
              <a:gd name="connsiteX2" fmla="*/ 716280 w 1866900"/>
              <a:gd name="connsiteY2" fmla="*/ 678180 h 1150620"/>
              <a:gd name="connsiteX3" fmla="*/ 1447800 w 1866900"/>
              <a:gd name="connsiteY3" fmla="*/ 1013460 h 1150620"/>
              <a:gd name="connsiteX4" fmla="*/ 1866900 w 1866900"/>
              <a:gd name="connsiteY4" fmla="*/ 1150620 h 115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900" h="1150620">
                <a:moveTo>
                  <a:pt x="0" y="0"/>
                </a:moveTo>
                <a:cubicBezTo>
                  <a:pt x="104140" y="118745"/>
                  <a:pt x="208280" y="237490"/>
                  <a:pt x="327660" y="350520"/>
                </a:cubicBezTo>
                <a:cubicBezTo>
                  <a:pt x="447040" y="463550"/>
                  <a:pt x="529590" y="567690"/>
                  <a:pt x="716280" y="678180"/>
                </a:cubicBezTo>
                <a:cubicBezTo>
                  <a:pt x="902970" y="788670"/>
                  <a:pt x="1256030" y="934720"/>
                  <a:pt x="1447800" y="1013460"/>
                </a:cubicBezTo>
                <a:cubicBezTo>
                  <a:pt x="1639570" y="1092200"/>
                  <a:pt x="1753235" y="1121410"/>
                  <a:pt x="1866900" y="115062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7284953" y="1842908"/>
                <a:ext cx="9794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953" y="1842908"/>
                <a:ext cx="979499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4279286" y="1835386"/>
                <a:ext cx="1176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286" y="1835386"/>
                <a:ext cx="1176283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Notched Right Arrow 52"/>
          <p:cNvSpPr/>
          <p:nvPr/>
        </p:nvSpPr>
        <p:spPr>
          <a:xfrm>
            <a:off x="6008089" y="4199587"/>
            <a:ext cx="411480" cy="1905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5329041" y="5486557"/>
                <a:ext cx="5304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041" y="5486557"/>
                <a:ext cx="530402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970251" y="5502879"/>
                <a:ext cx="4449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251" y="5502879"/>
                <a:ext cx="444930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6983713" y="5517540"/>
                <a:ext cx="1176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,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713" y="5517540"/>
                <a:ext cx="1176283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Freeform 58"/>
          <p:cNvSpPr/>
          <p:nvPr/>
        </p:nvSpPr>
        <p:spPr>
          <a:xfrm>
            <a:off x="4571996" y="2667005"/>
            <a:ext cx="2582671" cy="1150620"/>
          </a:xfrm>
          <a:custGeom>
            <a:avLst/>
            <a:gdLst>
              <a:gd name="connsiteX0" fmla="*/ 0 w 1866900"/>
              <a:gd name="connsiteY0" fmla="*/ 0 h 1150620"/>
              <a:gd name="connsiteX1" fmla="*/ 327660 w 1866900"/>
              <a:gd name="connsiteY1" fmla="*/ 350520 h 1150620"/>
              <a:gd name="connsiteX2" fmla="*/ 716280 w 1866900"/>
              <a:gd name="connsiteY2" fmla="*/ 678180 h 1150620"/>
              <a:gd name="connsiteX3" fmla="*/ 1447800 w 1866900"/>
              <a:gd name="connsiteY3" fmla="*/ 1013460 h 1150620"/>
              <a:gd name="connsiteX4" fmla="*/ 1866900 w 1866900"/>
              <a:gd name="connsiteY4" fmla="*/ 1150620 h 115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900" h="1150620">
                <a:moveTo>
                  <a:pt x="0" y="0"/>
                </a:moveTo>
                <a:cubicBezTo>
                  <a:pt x="104140" y="118745"/>
                  <a:pt x="208280" y="237490"/>
                  <a:pt x="327660" y="350520"/>
                </a:cubicBezTo>
                <a:cubicBezTo>
                  <a:pt x="447040" y="463550"/>
                  <a:pt x="529590" y="567690"/>
                  <a:pt x="716280" y="678180"/>
                </a:cubicBezTo>
                <a:cubicBezTo>
                  <a:pt x="902970" y="788670"/>
                  <a:pt x="1256030" y="934720"/>
                  <a:pt x="1447800" y="1013460"/>
                </a:cubicBezTo>
                <a:cubicBezTo>
                  <a:pt x="1639570" y="1092200"/>
                  <a:pt x="1753235" y="1121410"/>
                  <a:pt x="1866900" y="115062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7643577" y="4070906"/>
                <a:ext cx="4449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577" y="4070906"/>
                <a:ext cx="444930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/>
          <p:cNvSpPr/>
          <p:nvPr/>
        </p:nvSpPr>
        <p:spPr>
          <a:xfrm>
            <a:off x="5880598" y="3429570"/>
            <a:ext cx="98968" cy="989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5198" y="3138570"/>
            <a:ext cx="98968" cy="989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0.08372 0.0009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6.25E-7 -0.0687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45" grpId="0" animBg="1"/>
      <p:bldP spid="46" grpId="0" animBg="1"/>
      <p:bldP spid="48" grpId="0"/>
      <p:bldP spid="49" grpId="0"/>
      <p:bldP spid="53" grpId="0" animBg="1"/>
      <p:bldP spid="52" grpId="0"/>
      <p:bldP spid="57" grpId="0"/>
      <p:bldP spid="58" grpId="0"/>
      <p:bldP spid="59" grpId="0" animBg="1"/>
      <p:bldP spid="59" grpId="1" animBg="1"/>
      <p:bldP spid="60" grpId="0"/>
      <p:bldP spid="50" grpId="0" animBg="1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4613560"/>
                  </p:ext>
                </p:extLst>
              </p:nvPr>
            </p:nvGraphicFramePr>
            <p:xfrm>
              <a:off x="1470212" y="2720588"/>
              <a:ext cx="9063319" cy="262128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756544"/>
                    <a:gridCol w="1756544"/>
                    <a:gridCol w="1742101"/>
                    <a:gridCol w="380813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Points Spreading Problem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kern="12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ea typeface="+mn-ea"/>
                              <a:cs typeface="Consolas" panose="020B0609020204030204" pitchFamily="49" charset="0"/>
                            </a:rPr>
                            <a:t>Facility-location</a:t>
                          </a:r>
                          <a:r>
                            <a:rPr lang="en-US" sz="2000" dirty="0" smtClean="0"/>
                            <a:t> Movement Problem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</a:t>
                          </a:r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Version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Cycle</a:t>
                          </a:r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Version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kern="12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ea typeface="+mn-ea"/>
                              <a:cs typeface="Consolas" panose="020B0609020204030204" pitchFamily="49" charset="0"/>
                            </a:rPr>
                            <a:t>Previous</a:t>
                          </a:r>
                          <a:endParaRPr lang="en-US" sz="2800" kern="12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Linear</a:t>
                          </a:r>
                          <a:r>
                            <a:rPr lang="en-US" sz="2000" baseline="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Programming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Linear</a:t>
                          </a:r>
                          <a:r>
                            <a:rPr lang="en-US" sz="2000" baseline="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Programming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2800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800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func>
                                      <m:func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sz="28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smtClean="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sz="2800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800" smtClean="0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Ours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4613560"/>
                  </p:ext>
                </p:extLst>
              </p:nvPr>
            </p:nvGraphicFramePr>
            <p:xfrm>
              <a:off x="1470212" y="2720588"/>
              <a:ext cx="9063319" cy="262128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756544"/>
                    <a:gridCol w="1756544"/>
                    <a:gridCol w="1742101"/>
                    <a:gridCol w="3808130"/>
                  </a:tblGrid>
                  <a:tr h="7010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Points Spreading Problem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kern="12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ea typeface="+mn-ea"/>
                              <a:cs typeface="Consolas" panose="020B0609020204030204" pitchFamily="49" charset="0"/>
                            </a:rPr>
                            <a:t>Facility-location</a:t>
                          </a:r>
                          <a:r>
                            <a:rPr lang="en-US" sz="2000" dirty="0" smtClean="0"/>
                            <a:t> Movement Problem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70104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</a:t>
                          </a:r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Version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Cycle</a:t>
                          </a:r>
                          <a:r>
                            <a:rPr lang="en-US" sz="200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Version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kern="12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ea typeface="+mn-ea"/>
                              <a:cs typeface="Consolas" panose="020B0609020204030204" pitchFamily="49" charset="0"/>
                            </a:rPr>
                            <a:t>Previous</a:t>
                          </a:r>
                          <a:endParaRPr lang="en-US" sz="2800" kern="12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Linear</a:t>
                          </a:r>
                          <a:r>
                            <a:rPr lang="en-US" sz="2000" baseline="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Programming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Linear</a:t>
                          </a:r>
                          <a:r>
                            <a:rPr lang="en-US" sz="2000" baseline="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 Programming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8080" t="-205217" r="-640" b="-9739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dirty="0" smtClean="0">
                              <a:solidFill>
                                <a:srgbClr val="002060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Ours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47" t="-412941" r="-317708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748" t="-412941" r="-219930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8080" t="-412941" r="-640" b="-3176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41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18575" y="3913451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72816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18575" y="5388506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2552" y="2199485"/>
            <a:ext cx="8349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order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points does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change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42730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418469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66989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851228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5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129676" y="3714899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6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427005" y="5175448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844178" y="5183068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634348" y="5189954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006703" y="5175448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258864" y="5189954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5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511025" y="5175448"/>
            <a:ext cx="397104" cy="397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6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85185E-6 L -0.02995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01771 -1.8518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-0.02344 -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03164 -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0.03294 -1.8518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0.03073 -1.8518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18575" y="3913451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471340" y="38331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62659" y="3833158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41396" y="383219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77400" y="3839310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71191" y="383267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9723" y="383380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118575" y="5388506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478455" y="530588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76379" y="5312060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41396" y="532091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76412" y="5307320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87193" y="530588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188249" y="53290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0" idx="3"/>
            <a:endCxn id="17" idx="7"/>
          </p:cNvCxnSpPr>
          <p:nvPr/>
        </p:nvCxnSpPr>
        <p:spPr>
          <a:xfrm flipH="1">
            <a:off x="4702978" y="3965876"/>
            <a:ext cx="496137" cy="136315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15" idx="1"/>
          </p:cNvCxnSpPr>
          <p:nvPr/>
        </p:nvCxnSpPr>
        <p:spPr>
          <a:xfrm>
            <a:off x="5889225" y="3959724"/>
            <a:ext cx="508869" cy="1374051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26913" y="2024565"/>
            <a:ext cx="76368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Only need to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extend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the distances between these points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description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85835" y="4498506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8" idx="4"/>
            <a:endCxn id="61" idx="0"/>
          </p:cNvCxnSpPr>
          <p:nvPr/>
        </p:nvCxnSpPr>
        <p:spPr>
          <a:xfrm flipH="1">
            <a:off x="3772533" y="4573726"/>
            <a:ext cx="911119" cy="951432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9" idx="4"/>
            <a:endCxn id="67" idx="7"/>
          </p:cNvCxnSpPr>
          <p:nvPr/>
        </p:nvCxnSpPr>
        <p:spPr>
          <a:xfrm flipH="1">
            <a:off x="2286309" y="4578083"/>
            <a:ext cx="858695" cy="969680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85835" y="3118030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11719" y="30398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09192" y="30398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73035" y="304282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09313" y="303861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27206" y="303861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727383" y="303861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73071" y="304420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09511" y="44254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06984" y="44254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70827" y="442842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07105" y="442421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224998" y="442421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725175" y="442421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070863" y="4429802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1485835" y="5604256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698392" y="55251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795865" y="55251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899159" y="551892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996632" y="552392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088284" y="551209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9191578" y="552604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159743" y="552604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47" idx="4"/>
            <a:endCxn id="65" idx="0"/>
          </p:cNvCxnSpPr>
          <p:nvPr/>
        </p:nvCxnSpPr>
        <p:spPr>
          <a:xfrm>
            <a:off x="7299139" y="4572494"/>
            <a:ext cx="863286" cy="939603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5" idx="4"/>
            <a:endCxn id="62" idx="0"/>
          </p:cNvCxnSpPr>
          <p:nvPr/>
        </p:nvCxnSpPr>
        <p:spPr>
          <a:xfrm flipH="1">
            <a:off x="4870006" y="4576703"/>
            <a:ext cx="174962" cy="948455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4" idx="4"/>
            <a:endCxn id="63" idx="0"/>
          </p:cNvCxnSpPr>
          <p:nvPr/>
        </p:nvCxnSpPr>
        <p:spPr>
          <a:xfrm>
            <a:off x="5781125" y="4573726"/>
            <a:ext cx="192175" cy="945199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4"/>
            <a:endCxn id="64" idx="0"/>
          </p:cNvCxnSpPr>
          <p:nvPr/>
        </p:nvCxnSpPr>
        <p:spPr>
          <a:xfrm flipH="1">
            <a:off x="7070773" y="4572494"/>
            <a:ext cx="10473" cy="951433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8" idx="4"/>
            <a:endCxn id="66" idx="0"/>
          </p:cNvCxnSpPr>
          <p:nvPr/>
        </p:nvCxnSpPr>
        <p:spPr>
          <a:xfrm flipH="1">
            <a:off x="9265719" y="4572495"/>
            <a:ext cx="533597" cy="953554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3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209 L 0.06029 1.85185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9049 4.81481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0.07318 -3.7037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14544 -3.7037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03047 -3.7037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0.07617 3.7037E-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-0.07486 0.0006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9 3.7037E-7 L -0.01054 -0.0009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03 4.81481E-6 L 0.0151 4.81481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6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18 -3.7037E-6 L -6.25E-7 3.7037E-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" y="4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45 3.7037E-7 L 0.06784 -0.001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3" y="-13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47 -3.7037E-6 L -0.04284 -3.7037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8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Dynamic programming approach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4127" y="4173134"/>
                <a:ext cx="101011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Subproblem: For each client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𝑞</m:t>
                    </m:r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, covers all points to the left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𝑞</m:t>
                    </m:r>
                  </m:oMath>
                </a14:m>
                <a:endParaRPr lang="en-US" sz="200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nsolas" panose="020B0609020204030204" pitchFamily="49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: The length of the longest interval in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𝑂𝑃𝑇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for the </a:t>
                </a:r>
                <a:r>
                  <a:rPr lang="en-US" sz="20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subproblem</a:t>
                </a:r>
                <a:endParaRPr lang="en-US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7" y="4173134"/>
                <a:ext cx="10101103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604" b="-5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1223349" y="2796601"/>
            <a:ext cx="9901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816115" y="272245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94571" y="271841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63502" y="271436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 rot="5400000">
            <a:off x="7117231" y="1834504"/>
            <a:ext cx="223552" cy="1465797"/>
          </a:xfrm>
          <a:prstGeom prst="leftBrace">
            <a:avLst>
              <a:gd name="adj1" fmla="val 3167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896702" y="272246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20490" y="2722459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50598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249127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302265" y="272245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87418" y="27224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876327" y="27184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10514" y="2714362"/>
            <a:ext cx="148281" cy="148281"/>
          </a:xfrm>
          <a:prstGeom prst="ellipse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0337596" y="27208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834610" y="272081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7071651" y="2091776"/>
                <a:ext cx="290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651" y="2091776"/>
                <a:ext cx="29081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4583" r="-47917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9183939" y="2951074"/>
                <a:ext cx="4440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939" y="2951074"/>
                <a:ext cx="44403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Oval 99"/>
          <p:cNvSpPr/>
          <p:nvPr/>
        </p:nvSpPr>
        <p:spPr>
          <a:xfrm>
            <a:off x="6450389" y="27133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589821" y="3410915"/>
            <a:ext cx="429571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483766" y="3410915"/>
            <a:ext cx="285368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602164" y="3616655"/>
            <a:ext cx="4893945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7428646" y="3616655"/>
            <a:ext cx="192114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1602164" y="3822395"/>
            <a:ext cx="5826482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7985654" y="3822395"/>
            <a:ext cx="136414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5682360" y="2940882"/>
                <a:ext cx="4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60" y="2940882"/>
                <a:ext cx="444929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6323570" y="2957204"/>
                <a:ext cx="5676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570" y="2957204"/>
                <a:ext cx="567655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2824029" y="5348581"/>
                <a:ext cx="6239400" cy="915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∈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𝑄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max</m:t>
                                      </m:r>
                                    </m:e>
                                    <m:lim/>
                                  </m:limLow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𝛼</m:t>
                                      </m:r>
                                      <m:d>
                                        <m:d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,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Consolas" panose="020B0609020204030204" pitchFamily="49" charset="0"/>
                                                </a:rPr>
                                                <m:t>𝑟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Consolas" panose="020B0609020204030204" pitchFamily="49" charset="0"/>
                                            </a:rPr>
                                            <m:t>𝑞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029" y="5348581"/>
                <a:ext cx="6239400" cy="91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7337032" y="2971865"/>
                <a:ext cx="1299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,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032" y="2971865"/>
                <a:ext cx="1299010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15719" y="2187851"/>
                <a:ext cx="8931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719" y="2187851"/>
                <a:ext cx="893129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513660" y="2196257"/>
                <a:ext cx="8940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nsolas" panose="020B0609020204030204" pitchFamily="49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nsolas" panose="020B0609020204030204" pitchFamily="49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660" y="2196257"/>
                <a:ext cx="894027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0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 animBg="1"/>
      <p:bldP spid="54" grpId="0" animBg="1"/>
      <p:bldP spid="72" grpId="0" animBg="1"/>
      <p:bldP spid="96" grpId="0"/>
      <p:bldP spid="98" grpId="0"/>
      <p:bldP spid="119" grpId="0"/>
      <p:bldP spid="123" grpId="0"/>
      <p:bldP spid="126" grpId="0"/>
      <p:bldP spid="127" grpId="0"/>
      <p:bldP spid="4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5128514" y="911526"/>
            <a:ext cx="4024004" cy="51117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Cycle</a:t>
            </a:r>
            <a:r>
              <a:rPr lang="en-US" sz="40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>
                <a:latin typeface="Bookman Old Style" panose="02050604050505020204" pitchFamily="18" charset="0"/>
              </a:rPr>
              <a:t>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72475" y="1664022"/>
                <a:ext cx="8415945" cy="575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points on a </a:t>
                </a:r>
                <a:r>
                  <a:rPr lang="en-US" sz="24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24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and a distance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</m:oMath>
                </a14:m>
                <a:endParaRPr lang="en-US" sz="2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475" y="1664022"/>
                <a:ext cx="8415945" cy="575350"/>
              </a:xfrm>
              <a:prstGeom prst="rect">
                <a:avLst/>
              </a:prstGeom>
              <a:blipFill rotWithShape="0">
                <a:blip r:embed="rId2"/>
                <a:stretch>
                  <a:fillRect l="-1014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85873" y="4177018"/>
            <a:ext cx="4379894" cy="2369295"/>
            <a:chOff x="735803" y="3171984"/>
            <a:chExt cx="4379894" cy="2369295"/>
          </a:xfrm>
        </p:grpSpPr>
        <p:sp>
          <p:nvSpPr>
            <p:cNvPr id="5" name="Freeform 4"/>
            <p:cNvSpPr/>
            <p:nvPr/>
          </p:nvSpPr>
          <p:spPr>
            <a:xfrm>
              <a:off x="735803" y="3246125"/>
              <a:ext cx="4379894" cy="2295154"/>
            </a:xfrm>
            <a:custGeom>
              <a:avLst/>
              <a:gdLst>
                <a:gd name="connsiteX0" fmla="*/ 344068 w 3657015"/>
                <a:gd name="connsiteY0" fmla="*/ 470099 h 3638463"/>
                <a:gd name="connsiteX1" fmla="*/ 1143139 w 3657015"/>
                <a:gd name="connsiteY1" fmla="*/ 542 h 3638463"/>
                <a:gd name="connsiteX2" fmla="*/ 2889560 w 3657015"/>
                <a:gd name="connsiteY2" fmla="*/ 404196 h 3638463"/>
                <a:gd name="connsiteX3" fmla="*/ 3589777 w 3657015"/>
                <a:gd name="connsiteY3" fmla="*/ 1549255 h 3638463"/>
                <a:gd name="connsiteX4" fmla="*/ 3581539 w 3657015"/>
                <a:gd name="connsiteY4" fmla="*/ 2867309 h 3638463"/>
                <a:gd name="connsiteX5" fmla="*/ 3169647 w 3657015"/>
                <a:gd name="connsiteY5" fmla="*/ 3435720 h 3638463"/>
                <a:gd name="connsiteX6" fmla="*/ 1736263 w 3657015"/>
                <a:gd name="connsiteY6" fmla="*/ 3633428 h 3638463"/>
                <a:gd name="connsiteX7" fmla="*/ 780674 w 3657015"/>
                <a:gd name="connsiteY7" fmla="*/ 3262726 h 3638463"/>
                <a:gd name="connsiteX8" fmla="*/ 14555 w 3657015"/>
                <a:gd name="connsiteY8" fmla="*/ 1343309 h 3638463"/>
                <a:gd name="connsiteX9" fmla="*/ 344068 w 3657015"/>
                <a:gd name="connsiteY9" fmla="*/ 470099 h 363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7015" h="3638463">
                  <a:moveTo>
                    <a:pt x="344068" y="470099"/>
                  </a:moveTo>
                  <a:cubicBezTo>
                    <a:pt x="532165" y="246304"/>
                    <a:pt x="718890" y="11526"/>
                    <a:pt x="1143139" y="542"/>
                  </a:cubicBezTo>
                  <a:cubicBezTo>
                    <a:pt x="1567388" y="-10442"/>
                    <a:pt x="2481787" y="146077"/>
                    <a:pt x="2889560" y="404196"/>
                  </a:cubicBezTo>
                  <a:cubicBezTo>
                    <a:pt x="3297333" y="662315"/>
                    <a:pt x="3474447" y="1138736"/>
                    <a:pt x="3589777" y="1549255"/>
                  </a:cubicBezTo>
                  <a:cubicBezTo>
                    <a:pt x="3705107" y="1959774"/>
                    <a:pt x="3651561" y="2552898"/>
                    <a:pt x="3581539" y="2867309"/>
                  </a:cubicBezTo>
                  <a:cubicBezTo>
                    <a:pt x="3511517" y="3181720"/>
                    <a:pt x="3477193" y="3308034"/>
                    <a:pt x="3169647" y="3435720"/>
                  </a:cubicBezTo>
                  <a:cubicBezTo>
                    <a:pt x="2862101" y="3563407"/>
                    <a:pt x="2134425" y="3662260"/>
                    <a:pt x="1736263" y="3633428"/>
                  </a:cubicBezTo>
                  <a:cubicBezTo>
                    <a:pt x="1338101" y="3604596"/>
                    <a:pt x="1067625" y="3644412"/>
                    <a:pt x="780674" y="3262726"/>
                  </a:cubicBezTo>
                  <a:cubicBezTo>
                    <a:pt x="493723" y="2881040"/>
                    <a:pt x="87323" y="1814239"/>
                    <a:pt x="14555" y="1343309"/>
                  </a:cubicBezTo>
                  <a:cubicBezTo>
                    <a:pt x="-58213" y="872379"/>
                    <a:pt x="155971" y="693894"/>
                    <a:pt x="344068" y="47009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670087" y="3218159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285440" y="3171984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53795" y="3452937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024128" y="4639186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59888" y="4997582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16260" y="3635452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59888" y="4177018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64306" y="4200626"/>
            <a:ext cx="4449275" cy="2345687"/>
            <a:chOff x="6364306" y="4200626"/>
            <a:chExt cx="4449275" cy="2345687"/>
          </a:xfrm>
        </p:grpSpPr>
        <p:sp>
          <p:nvSpPr>
            <p:cNvPr id="19" name="Freeform 18"/>
            <p:cNvSpPr/>
            <p:nvPr/>
          </p:nvSpPr>
          <p:spPr>
            <a:xfrm>
              <a:off x="6364306" y="4251159"/>
              <a:ext cx="4379894" cy="2295154"/>
            </a:xfrm>
            <a:custGeom>
              <a:avLst/>
              <a:gdLst>
                <a:gd name="connsiteX0" fmla="*/ 344068 w 3657015"/>
                <a:gd name="connsiteY0" fmla="*/ 470099 h 3638463"/>
                <a:gd name="connsiteX1" fmla="*/ 1143139 w 3657015"/>
                <a:gd name="connsiteY1" fmla="*/ 542 h 3638463"/>
                <a:gd name="connsiteX2" fmla="*/ 2889560 w 3657015"/>
                <a:gd name="connsiteY2" fmla="*/ 404196 h 3638463"/>
                <a:gd name="connsiteX3" fmla="*/ 3589777 w 3657015"/>
                <a:gd name="connsiteY3" fmla="*/ 1549255 h 3638463"/>
                <a:gd name="connsiteX4" fmla="*/ 3581539 w 3657015"/>
                <a:gd name="connsiteY4" fmla="*/ 2867309 h 3638463"/>
                <a:gd name="connsiteX5" fmla="*/ 3169647 w 3657015"/>
                <a:gd name="connsiteY5" fmla="*/ 3435720 h 3638463"/>
                <a:gd name="connsiteX6" fmla="*/ 1736263 w 3657015"/>
                <a:gd name="connsiteY6" fmla="*/ 3633428 h 3638463"/>
                <a:gd name="connsiteX7" fmla="*/ 780674 w 3657015"/>
                <a:gd name="connsiteY7" fmla="*/ 3262726 h 3638463"/>
                <a:gd name="connsiteX8" fmla="*/ 14555 w 3657015"/>
                <a:gd name="connsiteY8" fmla="*/ 1343309 h 3638463"/>
                <a:gd name="connsiteX9" fmla="*/ 344068 w 3657015"/>
                <a:gd name="connsiteY9" fmla="*/ 470099 h 363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7015" h="3638463">
                  <a:moveTo>
                    <a:pt x="344068" y="470099"/>
                  </a:moveTo>
                  <a:cubicBezTo>
                    <a:pt x="532165" y="246304"/>
                    <a:pt x="718890" y="11526"/>
                    <a:pt x="1143139" y="542"/>
                  </a:cubicBezTo>
                  <a:cubicBezTo>
                    <a:pt x="1567388" y="-10442"/>
                    <a:pt x="2481787" y="146077"/>
                    <a:pt x="2889560" y="404196"/>
                  </a:cubicBezTo>
                  <a:cubicBezTo>
                    <a:pt x="3297333" y="662315"/>
                    <a:pt x="3474447" y="1138736"/>
                    <a:pt x="3589777" y="1549255"/>
                  </a:cubicBezTo>
                  <a:cubicBezTo>
                    <a:pt x="3705107" y="1959774"/>
                    <a:pt x="3651561" y="2552898"/>
                    <a:pt x="3581539" y="2867309"/>
                  </a:cubicBezTo>
                  <a:cubicBezTo>
                    <a:pt x="3511517" y="3181720"/>
                    <a:pt x="3477193" y="3308034"/>
                    <a:pt x="3169647" y="3435720"/>
                  </a:cubicBezTo>
                  <a:cubicBezTo>
                    <a:pt x="2862101" y="3563407"/>
                    <a:pt x="2134425" y="3662260"/>
                    <a:pt x="1736263" y="3633428"/>
                  </a:cubicBezTo>
                  <a:cubicBezTo>
                    <a:pt x="1338101" y="3604596"/>
                    <a:pt x="1067625" y="3644412"/>
                    <a:pt x="780674" y="3262726"/>
                  </a:cubicBezTo>
                  <a:cubicBezTo>
                    <a:pt x="493723" y="2881040"/>
                    <a:pt x="87323" y="1814239"/>
                    <a:pt x="14555" y="1343309"/>
                  </a:cubicBezTo>
                  <a:cubicBezTo>
                    <a:pt x="-58213" y="872379"/>
                    <a:pt x="155971" y="693894"/>
                    <a:pt x="344068" y="47009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140516" y="4266962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133834" y="4200626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258113" y="4325299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660159" y="5644394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300572" y="6274639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0152291" y="4640660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0665300" y="5392998"/>
              <a:ext cx="148281" cy="14828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triped Right Arrow 2"/>
          <p:cNvSpPr/>
          <p:nvPr/>
        </p:nvSpPr>
        <p:spPr>
          <a:xfrm>
            <a:off x="5412481" y="5216525"/>
            <a:ext cx="733168" cy="5012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72475" y="2253019"/>
                <a:ext cx="8561887" cy="927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Move the points along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  <m:r>
                      <a:rPr lang="en-US" sz="2400" b="1" i="1" dirty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𝒎𝒊𝒏</m:t>
                            </m:r>
                          </m:e>
                          <m:lim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</m:oMath>
                </a14:m>
                <a:endParaRPr lang="en-US" sz="24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475" y="2253019"/>
                <a:ext cx="8561887" cy="927370"/>
              </a:xfrm>
              <a:prstGeom prst="rect">
                <a:avLst/>
              </a:prstGeom>
              <a:blipFill rotWithShape="0">
                <a:blip r:embed="rId3"/>
                <a:stretch>
                  <a:fillRect l="-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772475" y="3342826"/>
            <a:ext cx="887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moving distance of points</a:t>
            </a:r>
          </a:p>
        </p:txBody>
      </p:sp>
    </p:spTree>
    <p:extLst>
      <p:ext uri="{BB962C8B-B14F-4D97-AF65-F5344CB8AC3E}">
        <p14:creationId xmlns:p14="http://schemas.microsoft.com/office/powerpoint/2010/main" val="15610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Work And Our Results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62147" y="2084832"/>
                <a:ext cx="719966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Dumitrescu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and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Jiang (2011) solved </a:t>
                </a:r>
                <a:r>
                  <a:rPr lang="en-US" sz="28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both</a:t>
                </a:r>
                <a:r>
                  <a:rPr lang="en-US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versions by </a:t>
                </a:r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linear programming (of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</m:oMath>
                </a14:m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variables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and</a:t>
                </a:r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</m:oMath>
                </a14:m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constraints)</a:t>
                </a:r>
                <a:endParaRPr lang="en-US" sz="28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147" y="2084832"/>
                <a:ext cx="7199665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693" t="-4405" r="-1948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62147" y="3899692"/>
            <a:ext cx="6999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weakly-polynomial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62147" y="5196987"/>
                <a:ext cx="596253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 </m:t>
                    </m:r>
                  </m:oMath>
                </a14:m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time </a:t>
                </a:r>
                <a:r>
                  <a:rPr lang="en-US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for both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versions - greedy </a:t>
                </a:r>
                <a:r>
                  <a:rPr lang="en-US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algorithms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147" y="5196987"/>
                <a:ext cx="5962535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2045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72738" y="2104582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Previous work: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3326" y="5150820"/>
            <a:ext cx="185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18575" y="3913451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471340" y="383315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62659" y="3833158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41396" y="383219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2485" y="3833160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48374" y="3824438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45982" y="3833481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18575" y="5388506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478455" y="530588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76379" y="5312060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41396" y="532091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76412" y="5307320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74301" y="5305882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172224" y="5305881"/>
            <a:ext cx="148281" cy="14828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>
            <a:stCxn id="10" idx="3"/>
            <a:endCxn id="17" idx="7"/>
          </p:cNvCxnSpPr>
          <p:nvPr/>
        </p:nvCxnSpPr>
        <p:spPr>
          <a:xfrm flipH="1">
            <a:off x="4702978" y="3959726"/>
            <a:ext cx="521222" cy="136930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15" idx="1"/>
          </p:cNvCxnSpPr>
          <p:nvPr/>
        </p:nvCxnSpPr>
        <p:spPr>
          <a:xfrm>
            <a:off x="5889225" y="3959724"/>
            <a:ext cx="508869" cy="1374051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8" idx="0"/>
          </p:cNvCxnSpPr>
          <p:nvPr/>
        </p:nvCxnSpPr>
        <p:spPr>
          <a:xfrm>
            <a:off x="6574940" y="3951004"/>
            <a:ext cx="773502" cy="1354878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5"/>
            <a:endCxn id="19" idx="0"/>
          </p:cNvCxnSpPr>
          <p:nvPr/>
        </p:nvCxnSpPr>
        <p:spPr>
          <a:xfrm>
            <a:off x="7672548" y="3960047"/>
            <a:ext cx="573817" cy="1345834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6412" y="2009693"/>
            <a:ext cx="6744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At least two points moved to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opposite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directions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6422" y="5535217"/>
            <a:ext cx="1210203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43872" y="5535217"/>
            <a:ext cx="140913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0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(Cont.)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12482" y="1563229"/>
            <a:ext cx="6748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maximum movement distances to the </a:t>
            </a:r>
            <a:r>
              <a:rPr lang="en-US" sz="28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opposite directions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must be </a:t>
            </a:r>
            <a:r>
              <a:rPr lang="en-US" sz="28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same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 any optimal solution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48355" y="4160588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422555" y="40793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72874" y="4093768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71176" y="40793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30224" y="408644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88875" y="407933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12536" y="408029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48355" y="5635643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48968" y="556150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66846" y="555301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06384" y="556150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6789" y="556936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57907" y="555301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1644" y="555301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7" idx="3"/>
            <a:endCxn id="14" idx="7"/>
          </p:cNvCxnSpPr>
          <p:nvPr/>
        </p:nvCxnSpPr>
        <p:spPr>
          <a:xfrm flipH="1">
            <a:off x="4323355" y="4213013"/>
            <a:ext cx="728584" cy="137806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11" idx="0"/>
          </p:cNvCxnSpPr>
          <p:nvPr/>
        </p:nvCxnSpPr>
        <p:spPr>
          <a:xfrm flipH="1">
            <a:off x="5423109" y="4227616"/>
            <a:ext cx="73587" cy="133388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  <a:endCxn id="12" idx="1"/>
          </p:cNvCxnSpPr>
          <p:nvPr/>
        </p:nvCxnSpPr>
        <p:spPr>
          <a:xfrm>
            <a:off x="6799440" y="4220334"/>
            <a:ext cx="789121" cy="1354398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5" idx="0"/>
          </p:cNvCxnSpPr>
          <p:nvPr/>
        </p:nvCxnSpPr>
        <p:spPr>
          <a:xfrm>
            <a:off x="6163016" y="4227616"/>
            <a:ext cx="36903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4"/>
            <a:endCxn id="16" idx="0"/>
          </p:cNvCxnSpPr>
          <p:nvPr/>
        </p:nvCxnSpPr>
        <p:spPr>
          <a:xfrm>
            <a:off x="8386677" y="4228578"/>
            <a:ext cx="289108" cy="1324439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3" idx="0"/>
          </p:cNvCxnSpPr>
          <p:nvPr/>
        </p:nvCxnSpPr>
        <p:spPr>
          <a:xfrm flipH="1">
            <a:off x="3180525" y="4227616"/>
            <a:ext cx="64792" cy="1333884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7" idx="4"/>
          </p:cNvCxnSpPr>
          <p:nvPr/>
        </p:nvCxnSpPr>
        <p:spPr>
          <a:xfrm flipV="1">
            <a:off x="5104364" y="4234728"/>
            <a:ext cx="1" cy="17459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731482" y="4218730"/>
            <a:ext cx="1" cy="17459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69001" y="5709782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640986" y="5702023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56974" y="5831046"/>
                <a:ext cx="856901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𝑙𝑒𝑓𝑡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974" y="5831046"/>
                <a:ext cx="856901" cy="4653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793595" y="5845226"/>
                <a:ext cx="1031629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𝑟𝑖𝑔h𝑡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595" y="5845226"/>
                <a:ext cx="1031629" cy="4658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>
            <a:off x="4269001" y="5831046"/>
            <a:ext cx="835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731482" y="5831046"/>
            <a:ext cx="9095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55059" y="3137560"/>
                <a:ext cx="9713141" cy="564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Example: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 any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𝑶𝑷𝑻</m:t>
                    </m:r>
                  </m:oMath>
                </a14:m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, we must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𝑫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𝒍𝒆𝒇𝒕</m:t>
                        </m:r>
                      </m:sub>
                    </m:sSub>
                    <m:r>
                      <a:rPr lang="en-US" sz="28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sSub>
                      <m:sSubPr>
                        <m:ctrlP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𝑫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𝒓𝒊𝒈𝒉𝒕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.</a:t>
                </a:r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059" y="3137560"/>
                <a:ext cx="9713141" cy="564065"/>
              </a:xfrm>
              <a:prstGeom prst="rect">
                <a:avLst/>
              </a:prstGeom>
              <a:blipFill rotWithShape="0">
                <a:blip r:embed="rId4"/>
                <a:stretch>
                  <a:fillRect l="-1318" t="-11957" b="-2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1" grpId="0"/>
      <p:bldP spid="52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29034" y="1777860"/>
                <a:ext cx="8273601" cy="1420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The distance between any two </a:t>
                </a:r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adjacent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points must be </a:t>
                </a:r>
                <a:r>
                  <a:rPr lang="en-US" sz="28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exactly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 the range of two points which moved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𝑙𝑒𝑓𝑡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𝑟𝑖𝑔h𝑡</m:t>
                        </m:r>
                      </m:sub>
                    </m:sSub>
                  </m:oMath>
                </a14:m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34" y="1777860"/>
                <a:ext cx="8273601" cy="1420004"/>
              </a:xfrm>
              <a:prstGeom prst="rect">
                <a:avLst/>
              </a:prstGeom>
              <a:blipFill rotWithShape="0">
                <a:blip r:embed="rId2"/>
                <a:stretch>
                  <a:fillRect l="-1548" t="-4721" b="-8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213022" y="4302204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187222" y="422095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48258" y="423438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98681" y="422806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4891" y="4228063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53542" y="422095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80871" y="4213669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13022" y="5777259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113635" y="570311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31513" y="569463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09277" y="5716009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61456" y="5710983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22574" y="569463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455092" y="5701954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7" idx="3"/>
            <a:endCxn id="14" idx="7"/>
          </p:cNvCxnSpPr>
          <p:nvPr/>
        </p:nvCxnSpPr>
        <p:spPr>
          <a:xfrm flipH="1">
            <a:off x="4088022" y="4354629"/>
            <a:ext cx="728584" cy="137806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11" idx="0"/>
          </p:cNvCxnSpPr>
          <p:nvPr/>
        </p:nvCxnSpPr>
        <p:spPr>
          <a:xfrm flipH="1">
            <a:off x="5187776" y="4369232"/>
            <a:ext cx="73587" cy="133388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4"/>
            <a:endCxn id="12" idx="0"/>
          </p:cNvCxnSpPr>
          <p:nvPr/>
        </p:nvCxnSpPr>
        <p:spPr>
          <a:xfrm>
            <a:off x="7222399" y="4382664"/>
            <a:ext cx="183255" cy="1311969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5" idx="0"/>
          </p:cNvCxnSpPr>
          <p:nvPr/>
        </p:nvCxnSpPr>
        <p:spPr>
          <a:xfrm>
            <a:off x="5927683" y="4369232"/>
            <a:ext cx="36903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6" idx="0"/>
          </p:cNvCxnSpPr>
          <p:nvPr/>
        </p:nvCxnSpPr>
        <p:spPr>
          <a:xfrm>
            <a:off x="7707437" y="4340235"/>
            <a:ext cx="821796" cy="136171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3" idx="0"/>
          </p:cNvCxnSpPr>
          <p:nvPr/>
        </p:nvCxnSpPr>
        <p:spPr>
          <a:xfrm flipH="1">
            <a:off x="2883418" y="4376344"/>
            <a:ext cx="489404" cy="133966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187222" y="5859264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033668" y="5851398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405653" y="5843639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12149" y="6009412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149" y="6009412"/>
                <a:ext cx="30578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>
            <a:off x="4033669" y="5972662"/>
            <a:ext cx="115355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296714" y="5837905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296716" y="5972662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187777" y="5972662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43949" y="6009412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49" y="6009412"/>
                <a:ext cx="30578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52888" y="6009411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888" y="6009411"/>
                <a:ext cx="305789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>
            <a:off x="1506517" y="422095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01231" y="571098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7" idx="4"/>
            <a:endCxn id="49" idx="0"/>
          </p:cNvCxnSpPr>
          <p:nvPr/>
        </p:nvCxnSpPr>
        <p:spPr>
          <a:xfrm flipH="1">
            <a:off x="1575372" y="4369232"/>
            <a:ext cx="5286" cy="1341751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8529233" y="5843639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420296" y="5972662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876468" y="6009411"/>
                <a:ext cx="3057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468" y="6009411"/>
                <a:ext cx="30578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>
          <a:xfrm>
            <a:off x="9202747" y="4223080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571779" y="569676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67" idx="4"/>
            <a:endCxn id="68" idx="0"/>
          </p:cNvCxnSpPr>
          <p:nvPr/>
        </p:nvCxnSpPr>
        <p:spPr>
          <a:xfrm>
            <a:off x="9276888" y="4371361"/>
            <a:ext cx="36903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327978" y="3648702"/>
                <a:ext cx="977255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𝑙𝑒𝑓𝑡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78" y="3648702"/>
                <a:ext cx="977255" cy="5318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160757" y="3657662"/>
                <a:ext cx="1177630" cy="532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𝑟𝑖𝑔h𝑡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757" y="3657662"/>
                <a:ext cx="1177630" cy="53245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6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1" grpId="0"/>
      <p:bldP spid="44" grpId="0"/>
      <p:bldP spid="46" grpId="0"/>
      <p:bldP spid="47" grpId="0" animBg="1"/>
      <p:bldP spid="49" grpId="0" animBg="1"/>
      <p:bldP spid="60" grpId="0"/>
      <p:bldP spid="67" grpId="0" animBg="1"/>
      <p:bldP spid="68" grpId="0" animBg="1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V="1">
            <a:off x="7906820" y="3541910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44778" y="1703177"/>
                <a:ext cx="6586995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𝑙𝑒𝑓𝑡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𝑟𝑖𝑔h𝑡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7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778" y="1703177"/>
                <a:ext cx="6586995" cy="9787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464831" y="3871898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439031" y="37906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10571" y="3797756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50490" y="37977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46700" y="379775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05351" y="3790645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32680" y="3783363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64831" y="5346953"/>
            <a:ext cx="9531178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65444" y="5272811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83322" y="526432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61086" y="5285703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13265" y="5280677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4383" y="5264328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06901" y="5271648"/>
            <a:ext cx="148281" cy="14828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7" idx="3"/>
            <a:endCxn id="14" idx="7"/>
          </p:cNvCxnSpPr>
          <p:nvPr/>
        </p:nvCxnSpPr>
        <p:spPr>
          <a:xfrm flipH="1">
            <a:off x="4339831" y="3924323"/>
            <a:ext cx="728584" cy="137806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11" idx="0"/>
          </p:cNvCxnSpPr>
          <p:nvPr/>
        </p:nvCxnSpPr>
        <p:spPr>
          <a:xfrm flipH="1">
            <a:off x="5439585" y="3938926"/>
            <a:ext cx="73587" cy="133388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4"/>
            <a:endCxn id="12" idx="0"/>
          </p:cNvCxnSpPr>
          <p:nvPr/>
        </p:nvCxnSpPr>
        <p:spPr>
          <a:xfrm>
            <a:off x="7384712" y="3946037"/>
            <a:ext cx="272751" cy="1318290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5" idx="0"/>
          </p:cNvCxnSpPr>
          <p:nvPr/>
        </p:nvCxnSpPr>
        <p:spPr>
          <a:xfrm>
            <a:off x="6179492" y="3938926"/>
            <a:ext cx="36903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6" idx="0"/>
          </p:cNvCxnSpPr>
          <p:nvPr/>
        </p:nvCxnSpPr>
        <p:spPr>
          <a:xfrm>
            <a:off x="7959246" y="3909929"/>
            <a:ext cx="821796" cy="1361719"/>
          </a:xfrm>
          <a:prstGeom prst="straightConnector1">
            <a:avLst/>
          </a:prstGeom>
          <a:ln w="12700">
            <a:solidFill>
              <a:srgbClr val="FFC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3" idx="0"/>
          </p:cNvCxnSpPr>
          <p:nvPr/>
        </p:nvCxnSpPr>
        <p:spPr>
          <a:xfrm flipH="1">
            <a:off x="3135227" y="3946038"/>
            <a:ext cx="489404" cy="1339665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439031" y="5428958"/>
            <a:ext cx="0" cy="263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85477" y="5421092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657462" y="5413333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63958" y="5579106"/>
                <a:ext cx="262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958" y="5579106"/>
                <a:ext cx="26212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5581" r="-2093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H="1">
            <a:off x="4285478" y="5542356"/>
            <a:ext cx="115355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548523" y="5407599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548525" y="55423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439586" y="55423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95758" y="5579106"/>
                <a:ext cx="262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758" y="5579106"/>
                <a:ext cx="26212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5581" r="-2093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004697" y="5579105"/>
                <a:ext cx="262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697" y="5579105"/>
                <a:ext cx="26212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5581" r="-2093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>
            <a:off x="1881275" y="37977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83397" y="526432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7" idx="4"/>
            <a:endCxn id="49" idx="0"/>
          </p:cNvCxnSpPr>
          <p:nvPr/>
        </p:nvCxnSpPr>
        <p:spPr>
          <a:xfrm>
            <a:off x="1955416" y="3946038"/>
            <a:ext cx="2122" cy="1318289"/>
          </a:xfrm>
          <a:prstGeom prst="straightConnector1">
            <a:avLst/>
          </a:prstGeom>
          <a:ln w="12700">
            <a:solidFill>
              <a:schemeClr val="accent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8781042" y="5413333"/>
            <a:ext cx="0" cy="2708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672105" y="5542356"/>
            <a:ext cx="110893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128277" y="5579105"/>
                <a:ext cx="262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277" y="5579105"/>
                <a:ext cx="26212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5581" r="-2093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>
          <a:xfrm>
            <a:off x="9454556" y="3792774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823588" y="5266457"/>
            <a:ext cx="148281" cy="1482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67" idx="4"/>
            <a:endCxn id="68" idx="0"/>
          </p:cNvCxnSpPr>
          <p:nvPr/>
        </p:nvCxnSpPr>
        <p:spPr>
          <a:xfrm>
            <a:off x="9528697" y="3941055"/>
            <a:ext cx="369032" cy="1325402"/>
          </a:xfrm>
          <a:prstGeom prst="straightConnector1">
            <a:avLst/>
          </a:prstGeom>
          <a:ln w="12700"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 rot="16200000">
            <a:off x="6427080" y="3699872"/>
            <a:ext cx="212362" cy="4495566"/>
          </a:xfrm>
          <a:prstGeom prst="leftBrace">
            <a:avLst>
              <a:gd name="adj1" fmla="val 5406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349116" y="6098480"/>
                <a:ext cx="4320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116" y="6098480"/>
                <a:ext cx="43204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5714" r="-14286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 flipV="1">
            <a:off x="5116244" y="3542645"/>
            <a:ext cx="0" cy="270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5116247" y="3663909"/>
            <a:ext cx="2790573" cy="3254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6819" y="3261064"/>
                <a:ext cx="10572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819" y="3261064"/>
                <a:ext cx="105721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890" r="-1734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153414" y="3257442"/>
                <a:ext cx="1041567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𝑙𝑒𝑓𝑡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414" y="3257442"/>
                <a:ext cx="1041567" cy="55771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827142" y="3299273"/>
                <a:ext cx="1216295" cy="558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𝑟𝑖𝑔h𝑡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142" y="3299273"/>
                <a:ext cx="1216295" cy="5582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62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1" grpId="0"/>
      <p:bldP spid="44" grpId="0"/>
      <p:bldP spid="46" grpId="0"/>
      <p:bldP spid="47" grpId="0" animBg="1"/>
      <p:bldP spid="49" grpId="0" animBg="1"/>
      <p:bldP spid="60" grpId="0"/>
      <p:bldP spid="67" grpId="0" animBg="1"/>
      <p:bldP spid="68" grpId="0" animBg="1"/>
      <p:bldP spid="37" grpId="0" animBg="1"/>
      <p:bldP spid="70" grpId="0"/>
      <p:bldP spid="76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73000" y="2171039"/>
                <a:ext cx="6586995" cy="2346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𝑙𝑒𝑓𝑡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  <m:t>𝑟𝑖𝑔h𝑡</m:t>
                          </m:r>
                        </m:sub>
                      </m:sSub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cs typeface="Consolas" panose="020B0609020204030204" pitchFamily="49" charset="0"/>
                </a:endParaRPr>
              </a:p>
              <a:p>
                <a:endParaRPr lang="en-US" sz="3200" i="1" dirty="0" smtClean="0">
                  <a:latin typeface="Cambria Math" panose="02040503050406030204" pitchFamily="18" charset="0"/>
                  <a:cs typeface="Consolas" panose="020B06090202040302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1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&lt;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𝑗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𝑛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𝑗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cs typeface="Consolas" panose="020B0609020204030204" pitchFamily="49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𝛿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−(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onsolas" panose="020B0609020204030204" pitchFamily="49" charset="0"/>
                                    </a:rPr>
                                    <m:t>)</m:t>
                                  </m:r>
                                </m:e>
                              </m:d>
                            </m:num>
                            <m:den>
                              <m:r>
                                <a:rPr lang="el-GR" sz="3200" i="1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000" y="2171039"/>
                <a:ext cx="6586995" cy="23469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608172" y="5273104"/>
                <a:ext cx="7454275" cy="1117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How to </a:t>
                </a:r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𝐷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𝑙𝑒𝑓𝑡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𝐷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𝑟𝑖𝑔h𝑡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𝑶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time?</a:t>
                </a:r>
                <a:endParaRPr lang="en-US" sz="3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172" y="5273104"/>
                <a:ext cx="7454275" cy="1117229"/>
              </a:xfrm>
              <a:prstGeom prst="rect">
                <a:avLst/>
              </a:prstGeom>
              <a:blipFill rotWithShape="0">
                <a:blip r:embed="rId3"/>
                <a:stretch>
                  <a:fillRect l="-2126" t="-7104" b="-16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375131" y="5273104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Question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84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00206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9465</TotalTime>
  <Words>517</Words>
  <Application>Microsoft Office PowerPoint</Application>
  <PresentationFormat>Widescreen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Aparajita</vt:lpstr>
      <vt:lpstr>Arial</vt:lpstr>
      <vt:lpstr>Bookman Old Style</vt:lpstr>
      <vt:lpstr>Cambria Math</vt:lpstr>
      <vt:lpstr>Century Gothic</vt:lpstr>
      <vt:lpstr>Consolas</vt:lpstr>
      <vt:lpstr>FrankRuehl</vt:lpstr>
      <vt:lpstr>Monotype Corsiva</vt:lpstr>
      <vt:lpstr>Times New Roman</vt:lpstr>
      <vt:lpstr>Tw Cen MT</vt:lpstr>
      <vt:lpstr>Tw Cen MT Condensed</vt:lpstr>
      <vt:lpstr>Verdana</vt:lpstr>
      <vt:lpstr>Wingdings</vt:lpstr>
      <vt:lpstr>Wingdings 3</vt:lpstr>
      <vt:lpstr>Integral</vt:lpstr>
      <vt:lpstr>Wisp</vt:lpstr>
      <vt:lpstr>Algorithms for Minimizing the Movements of Spreading Points in Linear Domains</vt:lpstr>
      <vt:lpstr>Definition</vt:lpstr>
      <vt:lpstr>Definition</vt:lpstr>
      <vt:lpstr>Previous Work And Our Results</vt:lpstr>
      <vt:lpstr>Observation</vt:lpstr>
      <vt:lpstr>Observation (Cont.)</vt:lpstr>
      <vt:lpstr>Observation (Cont.)</vt:lpstr>
      <vt:lpstr>Observation (Cont.)</vt:lpstr>
      <vt:lpstr>Formula</vt:lpstr>
      <vt:lpstr>Observation</vt:lpstr>
      <vt:lpstr>Algorithm Description</vt:lpstr>
      <vt:lpstr>Algorithm Description (Cont.)</vt:lpstr>
      <vt:lpstr>Algorithm Description (Cont.)</vt:lpstr>
      <vt:lpstr>Cycle Version</vt:lpstr>
      <vt:lpstr>Observation</vt:lpstr>
      <vt:lpstr>If we start from the last point which did not move, our algorithm can solve the cycle version successfully</vt:lpstr>
      <vt:lpstr>The Facility-location Movement Problem</vt:lpstr>
      <vt:lpstr>Previous Work And Our Results</vt:lpstr>
      <vt:lpstr>Reducing The Problem To An Interval Coverage Problem</vt:lpstr>
      <vt:lpstr>A Dynamic Programming Approach</vt:lpstr>
      <vt:lpstr>Our Improvement</vt:lpstr>
      <vt:lpstr>SUMMARY</vt:lpstr>
      <vt:lpstr>observation</vt:lpstr>
      <vt:lpstr>observation</vt:lpstr>
      <vt:lpstr>Algorithm description</vt:lpstr>
      <vt:lpstr>a Dynamic programming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Shimin Lee</dc:creator>
  <cp:lastModifiedBy>Shimin</cp:lastModifiedBy>
  <cp:revision>166</cp:revision>
  <dcterms:created xsi:type="dcterms:W3CDTF">2015-06-12T15:47:10Z</dcterms:created>
  <dcterms:modified xsi:type="dcterms:W3CDTF">2015-08-04T02:10:54Z</dcterms:modified>
</cp:coreProperties>
</file>